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72" r:id="rId2"/>
  </p:sldMasterIdLst>
  <p:notesMasterIdLst>
    <p:notesMasterId r:id="rId18"/>
  </p:notesMasterIdLst>
  <p:sldIdLst>
    <p:sldId id="302" r:id="rId3"/>
    <p:sldId id="303" r:id="rId4"/>
    <p:sldId id="289" r:id="rId5"/>
    <p:sldId id="301" r:id="rId6"/>
    <p:sldId id="294" r:id="rId7"/>
    <p:sldId id="292" r:id="rId8"/>
    <p:sldId id="300" r:id="rId9"/>
    <p:sldId id="298" r:id="rId10"/>
    <p:sldId id="304" r:id="rId11"/>
    <p:sldId id="290" r:id="rId12"/>
    <p:sldId id="295" r:id="rId13"/>
    <p:sldId id="299" r:id="rId14"/>
    <p:sldId id="281" r:id="rId15"/>
    <p:sldId id="296" r:id="rId16"/>
    <p:sldId id="297" r:id="rId17"/>
  </p:sldIdLst>
  <p:sldSz cx="12192000" cy="6858000"/>
  <p:notesSz cx="7104063" cy="10234613"/>
  <p:embeddedFontLst>
    <p:embeddedFont>
      <p:font typeface="BIZ UDPゴシック" panose="020B0400000000000000" pitchFamily="50" charset="-128"/>
      <p:regular r:id="rId19"/>
      <p:bold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HGS創英角ﾎﾟｯﾌﾟ体" panose="040B0A00000000000000" pitchFamily="50" charset="-128"/>
      <p:regular r:id="rId27"/>
    </p:embeddedFont>
    <p:embeddedFont>
      <p:font typeface="HG丸ｺﾞｼｯｸM-PRO" panose="020F0600000000000000" pitchFamily="50" charset="-128"/>
      <p:regular r:id="rId28"/>
    </p:embeddedFont>
    <p:embeddedFont>
      <p:font typeface="HG創英角ﾎﾟｯﾌﾟ体" panose="040B0A09000000000000" pitchFamily="49" charset="-128"/>
      <p:regular r:id="rId29"/>
    </p:embeddedFont>
    <p:embeddedFont>
      <p:font typeface="UD デジタル 教科書体 NK-B" panose="02020700000000000000" pitchFamily="18" charset="-128"/>
      <p:bold r:id="rId30"/>
    </p:embeddedFont>
    <p:embeddedFont>
      <p:font typeface="UD デジタル 教科書体 NK-R" panose="02020400000000000000" pitchFamily="18" charset="-128"/>
      <p:regular r:id="rId31"/>
    </p:embeddedFont>
    <p:embeddedFont>
      <p:font typeface="UD デジタル 教科書体 NP-B" panose="02020700000000000000" pitchFamily="18" charset="-128"/>
      <p:bold r:id="rId32"/>
    </p:embeddedFont>
    <p:embeddedFont>
      <p:font typeface="游ゴシック" panose="020B0400000000000000" pitchFamily="50" charset="-128"/>
      <p:regular r:id="rId33"/>
      <p:bold r:id="rId34"/>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2B800"/>
    <a:srgbClr val="E2AC00"/>
    <a:srgbClr val="CC0000"/>
    <a:srgbClr val="CCCCFF"/>
    <a:srgbClr val="FF9900"/>
    <a:srgbClr val="FFCC00"/>
    <a:srgbClr val="800080"/>
    <a:srgbClr val="660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84" autoAdjust="0"/>
  </p:normalViewPr>
  <p:slideViewPr>
    <p:cSldViewPr snapToGrid="0">
      <p:cViewPr varScale="1">
        <p:scale>
          <a:sx n="70" d="100"/>
          <a:sy n="70" d="100"/>
        </p:scale>
        <p:origin x="738" y="54"/>
      </p:cViewPr>
      <p:guideLst/>
    </p:cSldViewPr>
  </p:slideViewPr>
  <p:notesTextViewPr>
    <p:cViewPr>
      <p:scale>
        <a:sx n="150" d="100"/>
        <a:sy n="150" d="100"/>
      </p:scale>
      <p:origin x="0" y="0"/>
    </p:cViewPr>
  </p:notesTextViewPr>
  <p:sorterViewPr>
    <p:cViewPr>
      <p:scale>
        <a:sx n="100" d="100"/>
        <a:sy n="100" d="100"/>
      </p:scale>
      <p:origin x="0" y="-3768"/>
    </p:cViewPr>
  </p:sorterViewPr>
  <p:notesViewPr>
    <p:cSldViewPr snapToGrid="0">
      <p:cViewPr varScale="1">
        <p:scale>
          <a:sx n="61" d="100"/>
          <a:sy n="61" d="100"/>
        </p:scale>
        <p:origin x="276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ja-JP" b="1" dirty="0">
                <a:latin typeface="UD デジタル 教科書体 NK-B" panose="02020700000000000000" pitchFamily="18" charset="-128"/>
                <a:ea typeface="UD デジタル 教科書体 NK-B" panose="02020700000000000000" pitchFamily="18" charset="-128"/>
              </a:rPr>
              <a:t>【</a:t>
            </a:r>
            <a:r>
              <a:rPr lang="ja-JP" altLang="en-US" b="1" dirty="0">
                <a:latin typeface="UD デジタル 教科書体 NK-B" panose="02020700000000000000" pitchFamily="18" charset="-128"/>
                <a:ea typeface="UD デジタル 教科書体 NK-B" panose="02020700000000000000" pitchFamily="18" charset="-128"/>
              </a:rPr>
              <a:t>ピザ</a:t>
            </a:r>
            <a:r>
              <a:rPr lang="en-US" altLang="ja-JP" b="1" dirty="0">
                <a:latin typeface="UD デジタル 教科書体 NK-B" panose="02020700000000000000" pitchFamily="18" charset="-128"/>
                <a:ea typeface="UD デジタル 教科書体 NK-B" panose="02020700000000000000" pitchFamily="18" charset="-128"/>
              </a:rPr>
              <a:t>】</a:t>
            </a:r>
            <a:endParaRPr lang="ja-JP" altLang="en-US" b="1" dirty="0">
              <a:latin typeface="UD デジタル 教科書体 NK-B" panose="02020700000000000000" pitchFamily="18" charset="-128"/>
              <a:ea typeface="UD デジタル 教科書体 NK-B" panose="02020700000000000000" pitchFamily="18" charset="-128"/>
            </a:endParaRPr>
          </a:p>
        </c:rich>
      </c:tx>
      <c:layout>
        <c:manualLayout>
          <c:xMode val="edge"/>
          <c:yMode val="edge"/>
          <c:x val="0.61976753171325094"/>
          <c:y val="3.121928503448070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view3D>
      <c:rotX val="30"/>
      <c:rotY val="180"/>
      <c:depthPercent val="5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049167551378005E-2"/>
          <c:y val="0.18191267236804168"/>
          <c:w val="0.93596933243264124"/>
          <c:h val="0.61150403635333961"/>
        </c:manualLayout>
      </c:layout>
      <c:pie3DChart>
        <c:varyColors val="1"/>
        <c:ser>
          <c:idx val="0"/>
          <c:order val="0"/>
          <c:tx>
            <c:strRef>
              <c:f>Sheet1!$B$1</c:f>
              <c:strCache>
                <c:ptCount val="1"/>
                <c:pt idx="0">
                  <c:v>ピザ</c:v>
                </c:pt>
              </c:strCache>
            </c:strRef>
          </c:tx>
          <c:explosion val="11"/>
          <c:dPt>
            <c:idx val="0"/>
            <c:bubble3D val="0"/>
            <c:spPr>
              <a:solidFill>
                <a:srgbClr val="F2B800"/>
              </a:solidFill>
              <a:ln w="25400">
                <a:solidFill>
                  <a:schemeClr val="lt1"/>
                </a:solidFill>
              </a:ln>
              <a:effectLst/>
              <a:sp3d contourW="25400">
                <a:contourClr>
                  <a:schemeClr val="lt1"/>
                </a:contourClr>
              </a:sp3d>
            </c:spPr>
            <c:extLst>
              <c:ext xmlns:c16="http://schemas.microsoft.com/office/drawing/2014/chart" uri="{C3380CC4-5D6E-409C-BE32-E72D297353CC}">
                <c16:uniqueId val="{00000002-CFF6-4AED-91D1-75F0DB2F3337}"/>
              </c:ext>
            </c:extLst>
          </c:dPt>
          <c:dPt>
            <c:idx val="1"/>
            <c:bubble3D val="0"/>
            <c:spPr>
              <a:solidFill>
                <a:srgbClr val="F2B8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CFF6-4AED-91D1-75F0DB2F3337}"/>
              </c:ext>
            </c:extLst>
          </c:dPt>
          <c:dPt>
            <c:idx val="2"/>
            <c:bubble3D val="0"/>
            <c:spPr>
              <a:solidFill>
                <a:srgbClr val="F2B8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CFF6-4AED-91D1-75F0DB2F333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9A7-4C46-B530-750734F607D7}"/>
              </c:ext>
            </c:extLst>
          </c:dPt>
          <c:cat>
            <c:strRef>
              <c:f>Sheet1!$A$2:$A$5</c:f>
              <c:strCache>
                <c:ptCount val="3"/>
                <c:pt idx="0">
                  <c:v>Aさん</c:v>
                </c:pt>
                <c:pt idx="1">
                  <c:v>Bさん</c:v>
                </c:pt>
                <c:pt idx="2">
                  <c:v>Cさん</c:v>
                </c:pt>
              </c:strCache>
            </c:strRef>
          </c:cat>
          <c:val>
            <c:numRef>
              <c:f>Sheet1!$B$2:$B$5</c:f>
              <c:numCache>
                <c:formatCode>General</c:formatCode>
                <c:ptCount val="4"/>
                <c:pt idx="0">
                  <c:v>1.2</c:v>
                </c:pt>
                <c:pt idx="1">
                  <c:v>5</c:v>
                </c:pt>
                <c:pt idx="2">
                  <c:v>3.8</c:v>
                </c:pt>
              </c:numCache>
            </c:numRef>
          </c:val>
          <c:extLst>
            <c:ext xmlns:c16="http://schemas.microsoft.com/office/drawing/2014/chart" uri="{C3380CC4-5D6E-409C-BE32-E72D297353CC}">
              <c16:uniqueId val="{00000000-CFF6-4AED-91D1-75F0DB2F3337}"/>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7"/>
            <a:ext cx="3078428" cy="513508"/>
          </a:xfrm>
          <a:prstGeom prst="rect">
            <a:avLst/>
          </a:prstGeom>
        </p:spPr>
        <p:txBody>
          <a:bodyPr vert="horz" lIns="94637" tIns="47316" rIns="94637" bIns="47316"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9" y="7"/>
            <a:ext cx="3078428" cy="513508"/>
          </a:xfrm>
          <a:prstGeom prst="rect">
            <a:avLst/>
          </a:prstGeom>
        </p:spPr>
        <p:txBody>
          <a:bodyPr vert="horz" lIns="94637" tIns="47316" rIns="94637" bIns="47316" rtlCol="0"/>
          <a:lstStyle>
            <a:lvl1pPr algn="r">
              <a:defRPr sz="1200"/>
            </a:lvl1pPr>
          </a:lstStyle>
          <a:p>
            <a:fld id="{C8717480-C834-4511-9C9B-EF7EF20E62AB}" type="datetimeFigureOut">
              <a:rPr kumimoji="1" lang="ja-JP" altLang="en-US" smtClean="0"/>
              <a:t>2024/2/21</a:t>
            </a:fld>
            <a:endParaRPr kumimoji="1" lang="ja-JP" altLang="en-US"/>
          </a:p>
        </p:txBody>
      </p:sp>
      <p:sp>
        <p:nvSpPr>
          <p:cNvPr id="4" name="スライド イメージ プレースホルダー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637" tIns="47316" rIns="94637" bIns="47316" rtlCol="0" anchor="ctr"/>
          <a:lstStyle/>
          <a:p>
            <a:endParaRPr lang="ja-JP" altLang="en-US"/>
          </a:p>
        </p:txBody>
      </p:sp>
      <p:sp>
        <p:nvSpPr>
          <p:cNvPr id="5" name="ノート プレースホルダー 4"/>
          <p:cNvSpPr>
            <a:spLocks noGrp="1"/>
          </p:cNvSpPr>
          <p:nvPr>
            <p:ph type="body" sz="quarter" idx="3"/>
          </p:nvPr>
        </p:nvSpPr>
        <p:spPr>
          <a:xfrm>
            <a:off x="710408" y="4925408"/>
            <a:ext cx="5683250" cy="4029879"/>
          </a:xfrm>
          <a:prstGeom prst="rect">
            <a:avLst/>
          </a:prstGeom>
        </p:spPr>
        <p:txBody>
          <a:bodyPr vert="horz" lIns="94637" tIns="47316" rIns="94637" bIns="473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721109"/>
            <a:ext cx="3078428" cy="513508"/>
          </a:xfrm>
          <a:prstGeom prst="rect">
            <a:avLst/>
          </a:prstGeom>
        </p:spPr>
        <p:txBody>
          <a:bodyPr vert="horz" lIns="94637" tIns="47316" rIns="94637" bIns="473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9" y="9721109"/>
            <a:ext cx="3078428" cy="513508"/>
          </a:xfrm>
          <a:prstGeom prst="rect">
            <a:avLst/>
          </a:prstGeom>
        </p:spPr>
        <p:txBody>
          <a:bodyPr vert="horz" lIns="94637" tIns="47316" rIns="94637" bIns="47316" rtlCol="0" anchor="b"/>
          <a:lstStyle>
            <a:lvl1pPr algn="r">
              <a:defRPr sz="1200"/>
            </a:lvl1pPr>
          </a:lstStyle>
          <a:p>
            <a:fld id="{D41A85EC-7254-420B-84A5-42530DC157BF}" type="slidenum">
              <a:rPr kumimoji="1" lang="ja-JP" altLang="en-US" smtClean="0"/>
              <a:t>‹#›</a:t>
            </a:fld>
            <a:endParaRPr kumimoji="1" lang="ja-JP" altLang="en-US"/>
          </a:p>
        </p:txBody>
      </p:sp>
    </p:spTree>
    <p:extLst>
      <p:ext uri="{BB962C8B-B14F-4D97-AF65-F5344CB8AC3E}">
        <p14:creationId xmlns:p14="http://schemas.microsoft.com/office/powerpoint/2010/main" val="29559062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408" y="4925410"/>
            <a:ext cx="5683250" cy="4414702"/>
          </a:xfrm>
        </p:spPr>
        <p:txBody>
          <a:bodyPr/>
          <a:lstStyle/>
          <a:p>
            <a:pPr defTabSz="946351">
              <a:defRPr/>
            </a:pPr>
            <a:r>
              <a:rPr lang="ja-JP" altLang="en-US"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1</a:t>
            </a:fld>
            <a:endParaRPr kumimoji="1" lang="ja-JP" altLang="en-US" dirty="0"/>
          </a:p>
        </p:txBody>
      </p:sp>
    </p:spTree>
    <p:extLst>
      <p:ext uri="{BB962C8B-B14F-4D97-AF65-F5344CB8AC3E}">
        <p14:creationId xmlns:p14="http://schemas.microsoft.com/office/powerpoint/2010/main" val="155879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10</a:t>
            </a:fld>
            <a:endParaRPr kumimoji="1" lang="ja-JP" altLang="en-US"/>
          </a:p>
        </p:txBody>
      </p:sp>
    </p:spTree>
    <p:extLst>
      <p:ext uri="{BB962C8B-B14F-4D97-AF65-F5344CB8AC3E}">
        <p14:creationId xmlns:p14="http://schemas.microsoft.com/office/powerpoint/2010/main" val="3489122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11</a:t>
            </a:fld>
            <a:endParaRPr kumimoji="1" lang="ja-JP" altLang="en-US" dirty="0"/>
          </a:p>
        </p:txBody>
      </p:sp>
    </p:spTree>
    <p:extLst>
      <p:ext uri="{BB962C8B-B14F-4D97-AF65-F5344CB8AC3E}">
        <p14:creationId xmlns:p14="http://schemas.microsoft.com/office/powerpoint/2010/main" val="3052638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12</a:t>
            </a:fld>
            <a:endParaRPr kumimoji="1" lang="ja-JP" altLang="en-US" dirty="0"/>
          </a:p>
        </p:txBody>
      </p:sp>
    </p:spTree>
    <p:extLst>
      <p:ext uri="{BB962C8B-B14F-4D97-AF65-F5344CB8AC3E}">
        <p14:creationId xmlns:p14="http://schemas.microsoft.com/office/powerpoint/2010/main" val="2873392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u="none"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13</a:t>
            </a:fld>
            <a:endParaRPr kumimoji="1" lang="ja-JP" altLang="en-US"/>
          </a:p>
        </p:txBody>
      </p:sp>
    </p:spTree>
    <p:extLst>
      <p:ext uri="{BB962C8B-B14F-4D97-AF65-F5344CB8AC3E}">
        <p14:creationId xmlns:p14="http://schemas.microsoft.com/office/powerpoint/2010/main" val="409884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14</a:t>
            </a:fld>
            <a:endParaRPr kumimoji="1" lang="ja-JP" altLang="en-US"/>
          </a:p>
        </p:txBody>
      </p:sp>
    </p:spTree>
    <p:extLst>
      <p:ext uri="{BB962C8B-B14F-4D97-AF65-F5344CB8AC3E}">
        <p14:creationId xmlns:p14="http://schemas.microsoft.com/office/powerpoint/2010/main" val="2411699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15</a:t>
            </a:fld>
            <a:endParaRPr kumimoji="1" lang="ja-JP" altLang="en-US"/>
          </a:p>
        </p:txBody>
      </p:sp>
    </p:spTree>
    <p:extLst>
      <p:ext uri="{BB962C8B-B14F-4D97-AF65-F5344CB8AC3E}">
        <p14:creationId xmlns:p14="http://schemas.microsoft.com/office/powerpoint/2010/main" val="41988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408" y="4924999"/>
            <a:ext cx="5683250" cy="4029879"/>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2</a:t>
            </a:fld>
            <a:endParaRPr kumimoji="1" lang="ja-JP" altLang="en-US" dirty="0"/>
          </a:p>
        </p:txBody>
      </p:sp>
    </p:spTree>
    <p:extLst>
      <p:ext uri="{BB962C8B-B14F-4D97-AF65-F5344CB8AC3E}">
        <p14:creationId xmlns:p14="http://schemas.microsoft.com/office/powerpoint/2010/main" val="108554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3</a:t>
            </a:fld>
            <a:endParaRPr kumimoji="1" lang="ja-JP" altLang="en-US"/>
          </a:p>
        </p:txBody>
      </p:sp>
    </p:spTree>
    <p:extLst>
      <p:ext uri="{BB962C8B-B14F-4D97-AF65-F5344CB8AC3E}">
        <p14:creationId xmlns:p14="http://schemas.microsoft.com/office/powerpoint/2010/main" val="363038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4</a:t>
            </a:fld>
            <a:endParaRPr kumimoji="1" lang="ja-JP" altLang="en-US" dirty="0"/>
          </a:p>
        </p:txBody>
      </p:sp>
    </p:spTree>
    <p:extLst>
      <p:ext uri="{BB962C8B-B14F-4D97-AF65-F5344CB8AC3E}">
        <p14:creationId xmlns:p14="http://schemas.microsoft.com/office/powerpoint/2010/main" val="4074816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5</a:t>
            </a:fld>
            <a:endParaRPr kumimoji="1" lang="ja-JP" altLang="en-US" dirty="0"/>
          </a:p>
        </p:txBody>
      </p:sp>
    </p:spTree>
    <p:extLst>
      <p:ext uri="{BB962C8B-B14F-4D97-AF65-F5344CB8AC3E}">
        <p14:creationId xmlns:p14="http://schemas.microsoft.com/office/powerpoint/2010/main" val="311759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42037" cy="3454400"/>
          </a:xfrm>
        </p:spPr>
      </p:sp>
      <p:sp>
        <p:nvSpPr>
          <p:cNvPr id="3" name="ノート プレースホルダー 2"/>
          <p:cNvSpPr>
            <a:spLocks noGrp="1"/>
          </p:cNvSpPr>
          <p:nvPr>
            <p:ph type="body" idx="1"/>
          </p:nvPr>
        </p:nvSpPr>
        <p:spPr>
          <a:xfrm>
            <a:off x="710408" y="4925205"/>
            <a:ext cx="5683250" cy="4029879"/>
          </a:xfrm>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6</a:t>
            </a:fld>
            <a:endParaRPr kumimoji="1" lang="ja-JP" altLang="en-US" dirty="0"/>
          </a:p>
        </p:txBody>
      </p:sp>
    </p:spTree>
    <p:extLst>
      <p:ext uri="{BB962C8B-B14F-4D97-AF65-F5344CB8AC3E}">
        <p14:creationId xmlns:p14="http://schemas.microsoft.com/office/powerpoint/2010/main" val="340434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7</a:t>
            </a:fld>
            <a:endParaRPr kumimoji="1" lang="ja-JP" altLang="en-US"/>
          </a:p>
        </p:txBody>
      </p:sp>
    </p:spTree>
    <p:extLst>
      <p:ext uri="{BB962C8B-B14F-4D97-AF65-F5344CB8AC3E}">
        <p14:creationId xmlns:p14="http://schemas.microsoft.com/office/powerpoint/2010/main" val="390578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8</a:t>
            </a:fld>
            <a:endParaRPr kumimoji="1" lang="ja-JP" altLang="en-US" dirty="0"/>
          </a:p>
        </p:txBody>
      </p:sp>
    </p:spTree>
    <p:extLst>
      <p:ext uri="{BB962C8B-B14F-4D97-AF65-F5344CB8AC3E}">
        <p14:creationId xmlns:p14="http://schemas.microsoft.com/office/powerpoint/2010/main" val="4257068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9</a:t>
            </a:fld>
            <a:endParaRPr kumimoji="1" lang="ja-JP" altLang="en-US"/>
          </a:p>
        </p:txBody>
      </p:sp>
    </p:spTree>
    <p:extLst>
      <p:ext uri="{BB962C8B-B14F-4D97-AF65-F5344CB8AC3E}">
        <p14:creationId xmlns:p14="http://schemas.microsoft.com/office/powerpoint/2010/main" val="801427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122410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172833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429082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89256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0765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8680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4351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155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2499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9408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704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131924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2940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4074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554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375891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218717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413508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138059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68571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72345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166848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31ADB-7BF7-4980-B29E-610C0F021746}" type="datetimeFigureOut">
              <a:rPr kumimoji="1" lang="ja-JP" altLang="en-US" smtClean="0"/>
              <a:t>2024/2/21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338129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3888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0.xml"/><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12.pn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hyperlink" Target="https://www.mof.go.jp/" TargetMode="External"/><Relationship Id="rId3" Type="http://schemas.openxmlformats.org/officeDocument/2006/relationships/image" Target="../media/image23.jpe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5.png"/><Relationship Id="rId2" Type="http://schemas.openxmlformats.org/officeDocument/2006/relationships/notesSlide" Target="../notesSlides/notesSlide13.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gif"/><Relationship Id="rId5" Type="http://schemas.openxmlformats.org/officeDocument/2006/relationships/image" Target="../media/image25.png"/><Relationship Id="rId15" Type="http://schemas.openxmlformats.org/officeDocument/2006/relationships/image" Target="../media/image33.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gif"/><Relationship Id="rId14" Type="http://schemas.openxmlformats.org/officeDocument/2006/relationships/hyperlink" Target="https://www.nta.go.jp/"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mof.go.jp/tax_policy/publication/brochure/zeikin_drill/index.html" TargetMode="External"/><Relationship Id="rId4" Type="http://schemas.openxmlformats.org/officeDocument/2006/relationships/hyperlink" Target="https://www.nta.go.jp/taxes/kids/index.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EA64EFE-9A92-408B-B361-92B61D1419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68" t="4577" r="3802" b="12637"/>
          <a:stretch/>
        </p:blipFill>
        <p:spPr>
          <a:xfrm>
            <a:off x="899374" y="131240"/>
            <a:ext cx="10308376" cy="6732000"/>
          </a:xfrm>
          <a:prstGeom prst="rect">
            <a:avLst/>
          </a:prstGeom>
        </p:spPr>
      </p:pic>
    </p:spTree>
    <p:extLst>
      <p:ext uri="{BB962C8B-B14F-4D97-AF65-F5344CB8AC3E}">
        <p14:creationId xmlns:p14="http://schemas.microsoft.com/office/powerpoint/2010/main" val="34368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75897" y="5731795"/>
            <a:ext cx="11998764" cy="1003544"/>
          </a:xfrm>
          <a:prstGeom prst="rect">
            <a:avLst/>
          </a:prstGeom>
          <a:solidFill>
            <a:schemeClr val="accent1"/>
          </a:solidFill>
          <a:ln>
            <a:solidFill>
              <a:schemeClr val="accent1"/>
            </a:solidFill>
          </a:ln>
        </p:spPr>
        <p:txBody>
          <a:bodyPr wrap="square" rtlCol="0">
            <a:spAutoFit/>
          </a:bodyPr>
          <a:lstStyle/>
          <a:p>
            <a:pPr>
              <a:lnSpc>
                <a:spcPts val="2500"/>
              </a:lnSpc>
            </a:pPr>
            <a:r>
              <a:rPr lang="ja-JP" altLang="en-US" sz="1600" dirty="0">
                <a:solidFill>
                  <a:schemeClr val="bg1"/>
                </a:solidFill>
                <a:latin typeface="BIZ UDPゴシック" panose="020B0400000000000000" pitchFamily="50" charset="-128"/>
                <a:ea typeface="BIZ UDPゴシック" panose="020B0400000000000000" pitchFamily="50" charset="-128"/>
              </a:rPr>
              <a:t>　国や県、市町村は、学校・警察・消防・福祉など、わたしたちが安全で快適に生活するために欠かせない活動（仕事）をしています。その活動（仕事）には、みんなが納めた税金が使われています。</a:t>
            </a:r>
            <a:endParaRPr lang="en-US" altLang="ja-JP" sz="1600" dirty="0">
              <a:solidFill>
                <a:schemeClr val="bg1"/>
              </a:solidFill>
              <a:latin typeface="BIZ UDPゴシック" panose="020B0400000000000000" pitchFamily="50" charset="-128"/>
              <a:ea typeface="BIZ UDPゴシック" panose="020B0400000000000000" pitchFamily="50" charset="-128"/>
            </a:endParaRPr>
          </a:p>
          <a:p>
            <a:pPr>
              <a:lnSpc>
                <a:spcPts val="2500"/>
              </a:lnSpc>
            </a:pPr>
            <a:r>
              <a:rPr lang="ja-JP" altLang="en-US" sz="1600" dirty="0">
                <a:solidFill>
                  <a:schemeClr val="bg1"/>
                </a:solidFill>
                <a:latin typeface="BIZ UDPゴシック" panose="020B0400000000000000" pitchFamily="50" charset="-128"/>
                <a:ea typeface="BIZ UDPゴシック" panose="020B0400000000000000" pitchFamily="50" charset="-128"/>
              </a:rPr>
              <a:t>　</a:t>
            </a:r>
            <a:r>
              <a:rPr lang="ja-JP" altLang="en-US" sz="1600" dirty="0">
                <a:solidFill>
                  <a:schemeClr val="bg1"/>
                </a:solidFill>
                <a:highlight>
                  <a:srgbClr val="000080"/>
                </a:highlight>
                <a:latin typeface="BIZ UDPゴシック" panose="020B0400000000000000" pitchFamily="50" charset="-128"/>
                <a:ea typeface="BIZ UDPゴシック" panose="020B0400000000000000" pitchFamily="50" charset="-128"/>
              </a:rPr>
              <a:t>税金の使い方は、わたしたちの意見などから作られた予算案をもとに国会や県議会、市町村議会で話し合われ議決（決定）されます。</a:t>
            </a:r>
          </a:p>
        </p:txBody>
      </p:sp>
      <p:pic>
        <p:nvPicPr>
          <p:cNvPr id="5" name="図 4"/>
          <p:cNvPicPr/>
          <p:nvPr/>
        </p:nvPicPr>
        <p:blipFill>
          <a:blip r:embed="rId3" cstate="print">
            <a:extLst>
              <a:ext uri="{28A0092B-C50C-407E-A947-70E740481C1C}">
                <a14:useLocalDpi xmlns:a14="http://schemas.microsoft.com/office/drawing/2010/main" val="0"/>
              </a:ext>
            </a:extLst>
          </a:blip>
          <a:stretch>
            <a:fillRect/>
          </a:stretch>
        </p:blipFill>
        <p:spPr>
          <a:xfrm>
            <a:off x="153169" y="978895"/>
            <a:ext cx="2094731" cy="1448088"/>
          </a:xfrm>
          <a:prstGeom prst="rect">
            <a:avLst/>
          </a:prstGeom>
        </p:spPr>
      </p:pic>
      <p:pic>
        <p:nvPicPr>
          <p:cNvPr id="8" name="図 7"/>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0872" y="1792124"/>
            <a:ext cx="1953267" cy="1400515"/>
          </a:xfrm>
          <a:prstGeom prst="rect">
            <a:avLst/>
          </a:prstGeom>
          <a:noFill/>
          <a:ln>
            <a:noFill/>
          </a:ln>
        </p:spPr>
      </p:pic>
      <p:pic>
        <p:nvPicPr>
          <p:cNvPr id="10" name="図 9"/>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33555" y="1729691"/>
            <a:ext cx="1229832" cy="1510134"/>
          </a:xfrm>
          <a:prstGeom prst="rect">
            <a:avLst/>
          </a:prstGeom>
        </p:spPr>
      </p:pic>
      <p:pic>
        <p:nvPicPr>
          <p:cNvPr id="12" name="図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4806" y="3769174"/>
            <a:ext cx="1243912" cy="1607769"/>
          </a:xfrm>
          <a:prstGeom prst="rect">
            <a:avLst/>
          </a:prstGeom>
          <a:noFill/>
          <a:ln>
            <a:noFill/>
          </a:ln>
        </p:spPr>
      </p:pic>
      <p:pic>
        <p:nvPicPr>
          <p:cNvPr id="13" name="図 1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7798" y="4206488"/>
            <a:ext cx="1382271" cy="1223216"/>
          </a:xfrm>
          <a:prstGeom prst="rect">
            <a:avLst/>
          </a:prstGeom>
          <a:noFill/>
          <a:ln>
            <a:noFill/>
          </a:ln>
        </p:spPr>
      </p:pic>
      <p:cxnSp>
        <p:nvCxnSpPr>
          <p:cNvPr id="15" name="直線矢印コネクタ 14"/>
          <p:cNvCxnSpPr/>
          <p:nvPr/>
        </p:nvCxnSpPr>
        <p:spPr>
          <a:xfrm flipH="1" flipV="1">
            <a:off x="2954321" y="3176477"/>
            <a:ext cx="2033911" cy="1864988"/>
          </a:xfrm>
          <a:prstGeom prst="straightConnector1">
            <a:avLst/>
          </a:prstGeom>
          <a:ln w="1905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flipV="1">
            <a:off x="3811116" y="2246137"/>
            <a:ext cx="6618933" cy="1503"/>
          </a:xfrm>
          <a:prstGeom prst="straightConnector1">
            <a:avLst/>
          </a:prstGeom>
          <a:ln w="190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3617819" y="2004632"/>
            <a:ext cx="6733416" cy="4771"/>
          </a:xfrm>
          <a:prstGeom prst="straightConnector1">
            <a:avLst/>
          </a:prstGeom>
          <a:ln w="1905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6677367" y="3167743"/>
            <a:ext cx="3628943" cy="1861840"/>
          </a:xfrm>
          <a:prstGeom prst="straightConnector1">
            <a:avLst/>
          </a:prstGeom>
          <a:ln w="190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円形吹き出し 30"/>
          <p:cNvSpPr/>
          <p:nvPr/>
        </p:nvSpPr>
        <p:spPr>
          <a:xfrm>
            <a:off x="324250" y="3285702"/>
            <a:ext cx="2139524" cy="732827"/>
          </a:xfrm>
          <a:prstGeom prst="wedgeEllipseCallout">
            <a:avLst>
              <a:gd name="adj1" fmla="val 55881"/>
              <a:gd name="adj2" fmla="val 6425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rPr>
              <a:t>選挙で代表を選ぶ</a:t>
            </a:r>
            <a:endParaRPr lang="en-US" altLang="ja-JP" sz="2000" b="1" dirty="0">
              <a:solidFill>
                <a:schemeClr val="bg1"/>
              </a:solidFill>
            </a:endParaRPr>
          </a:p>
        </p:txBody>
      </p:sp>
      <p:pic>
        <p:nvPicPr>
          <p:cNvPr id="7" name="図 6"/>
          <p:cNvPicPr/>
          <p:nvPr/>
        </p:nvPicPr>
        <p:blipFill>
          <a:blip r:embed="rId8">
            <a:extLst>
              <a:ext uri="{28A0092B-C50C-407E-A947-70E740481C1C}">
                <a14:useLocalDpi xmlns:a14="http://schemas.microsoft.com/office/drawing/2010/main" val="0"/>
              </a:ext>
            </a:extLst>
          </a:blip>
          <a:srcRect/>
          <a:stretch>
            <a:fillRect/>
          </a:stretch>
        </p:blipFill>
        <p:spPr bwMode="auto">
          <a:xfrm>
            <a:off x="9085710" y="2058528"/>
            <a:ext cx="775727" cy="1275001"/>
          </a:xfrm>
          <a:prstGeom prst="rect">
            <a:avLst/>
          </a:prstGeom>
          <a:noFill/>
          <a:ln>
            <a:noFill/>
          </a:ln>
        </p:spPr>
      </p:pic>
      <p:sp>
        <p:nvSpPr>
          <p:cNvPr id="37" name="円形吹き出し 36"/>
          <p:cNvSpPr/>
          <p:nvPr/>
        </p:nvSpPr>
        <p:spPr>
          <a:xfrm>
            <a:off x="7903407" y="1951407"/>
            <a:ext cx="1182303" cy="706567"/>
          </a:xfrm>
          <a:prstGeom prst="wedgeEllipseCallout">
            <a:avLst>
              <a:gd name="adj1" fmla="val 46460"/>
              <a:gd name="adj2" fmla="val 431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予算案の提出</a:t>
            </a:r>
            <a:endParaRPr lang="en-US" altLang="ja-JP" sz="1600" dirty="0">
              <a:solidFill>
                <a:schemeClr val="tx1"/>
              </a:solidFill>
            </a:endParaRPr>
          </a:p>
        </p:txBody>
      </p:sp>
      <p:sp>
        <p:nvSpPr>
          <p:cNvPr id="40" name="円形吹き出し 39"/>
          <p:cNvSpPr/>
          <p:nvPr/>
        </p:nvSpPr>
        <p:spPr>
          <a:xfrm>
            <a:off x="10841403" y="3283805"/>
            <a:ext cx="938727" cy="514876"/>
          </a:xfrm>
          <a:prstGeom prst="wedgeEllipseCallout">
            <a:avLst>
              <a:gd name="adj1" fmla="val -45898"/>
              <a:gd name="adj2" fmla="val -566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税金</a:t>
            </a:r>
            <a:endParaRPr lang="en-US" altLang="ja-JP" sz="1400" dirty="0">
              <a:solidFill>
                <a:schemeClr val="tx1"/>
              </a:solidFill>
            </a:endParaRPr>
          </a:p>
        </p:txBody>
      </p:sp>
      <p:sp>
        <p:nvSpPr>
          <p:cNvPr id="41" name="円形吹き出し 40"/>
          <p:cNvSpPr/>
          <p:nvPr/>
        </p:nvSpPr>
        <p:spPr>
          <a:xfrm>
            <a:off x="9982594" y="3609379"/>
            <a:ext cx="938727" cy="514876"/>
          </a:xfrm>
          <a:prstGeom prst="wedgeEllipseCallout">
            <a:avLst>
              <a:gd name="adj1" fmla="val -38136"/>
              <a:gd name="adj2" fmla="val -8070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意見</a:t>
            </a:r>
            <a:endParaRPr lang="en-US" altLang="ja-JP" sz="1400" dirty="0">
              <a:solidFill>
                <a:schemeClr val="tx1"/>
              </a:solidFill>
            </a:endParaRPr>
          </a:p>
        </p:txBody>
      </p:sp>
      <p:sp>
        <p:nvSpPr>
          <p:cNvPr id="42" name="円形吹き出し 41"/>
          <p:cNvSpPr/>
          <p:nvPr/>
        </p:nvSpPr>
        <p:spPr>
          <a:xfrm>
            <a:off x="9095107" y="4171659"/>
            <a:ext cx="2927436" cy="1358184"/>
          </a:xfrm>
          <a:prstGeom prst="wedgeEllipseCallout">
            <a:avLst>
              <a:gd name="adj1" fmla="val -54787"/>
              <a:gd name="adj2" fmla="val 2808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rPr>
              <a:t>納税は国民の義務です。</a:t>
            </a:r>
            <a:endParaRPr lang="en-US" altLang="ja-JP" sz="1200" dirty="0">
              <a:solidFill>
                <a:schemeClr val="bg1"/>
              </a:solidFill>
            </a:endParaRPr>
          </a:p>
          <a:p>
            <a:pPr algn="ctr"/>
            <a:r>
              <a:rPr lang="ja-JP" altLang="en-US" sz="1200" dirty="0">
                <a:solidFill>
                  <a:schemeClr val="bg1"/>
                </a:solidFill>
              </a:rPr>
              <a:t>また納められた税金で自分たちの暮らしが豊かになるように、税の使われ方について、関心を持ち、政治に参加することが大切です。</a:t>
            </a:r>
            <a:endParaRPr lang="en-US" altLang="ja-JP" sz="1200" dirty="0">
              <a:solidFill>
                <a:schemeClr val="bg1"/>
              </a:solidFill>
            </a:endParaRPr>
          </a:p>
        </p:txBody>
      </p:sp>
      <p:cxnSp>
        <p:nvCxnSpPr>
          <p:cNvPr id="25" name="直線矢印コネクタ 24"/>
          <p:cNvCxnSpPr/>
          <p:nvPr/>
        </p:nvCxnSpPr>
        <p:spPr>
          <a:xfrm flipV="1">
            <a:off x="6681078" y="3205435"/>
            <a:ext cx="3800799" cy="1990363"/>
          </a:xfrm>
          <a:prstGeom prst="straightConnector1">
            <a:avLst/>
          </a:prstGeom>
          <a:ln w="1905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4" name="図 13"/>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57339" y="4385997"/>
            <a:ext cx="662203" cy="1079275"/>
          </a:xfrm>
          <a:prstGeom prst="rect">
            <a:avLst/>
          </a:prstGeom>
          <a:noFill/>
          <a:ln>
            <a:noFill/>
          </a:ln>
        </p:spPr>
      </p:pic>
      <p:pic>
        <p:nvPicPr>
          <p:cNvPr id="11" name="図 10"/>
          <p:cNvPicPr/>
          <p:nvPr/>
        </p:nvPicPr>
        <p:blipFill>
          <a:blip r:embed="rId10" cstate="print">
            <a:extLst>
              <a:ext uri="{28A0092B-C50C-407E-A947-70E740481C1C}">
                <a14:useLocalDpi xmlns:a14="http://schemas.microsoft.com/office/drawing/2010/main" val="0"/>
              </a:ext>
            </a:extLst>
          </a:blip>
          <a:stretch>
            <a:fillRect/>
          </a:stretch>
        </p:blipFill>
        <p:spPr>
          <a:xfrm>
            <a:off x="4221922" y="968141"/>
            <a:ext cx="865663" cy="994235"/>
          </a:xfrm>
          <a:prstGeom prst="rect">
            <a:avLst/>
          </a:prstGeom>
        </p:spPr>
      </p:pic>
      <p:sp>
        <p:nvSpPr>
          <p:cNvPr id="36" name="円形吹き出し 35"/>
          <p:cNvSpPr/>
          <p:nvPr/>
        </p:nvSpPr>
        <p:spPr>
          <a:xfrm>
            <a:off x="5019717" y="1479032"/>
            <a:ext cx="852155" cy="463552"/>
          </a:xfrm>
          <a:prstGeom prst="wedgeEllipseCallout">
            <a:avLst>
              <a:gd name="adj1" fmla="val -50000"/>
              <a:gd name="adj2" fmla="val -722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議決</a:t>
            </a:r>
            <a:endParaRPr lang="en-US" altLang="ja-JP" sz="1600" dirty="0">
              <a:solidFill>
                <a:schemeClr val="tx1"/>
              </a:solidFill>
            </a:endParaRPr>
          </a:p>
        </p:txBody>
      </p:sp>
      <p:sp>
        <p:nvSpPr>
          <p:cNvPr id="50" name="テキスト ボックス 49"/>
          <p:cNvSpPr txBox="1"/>
          <p:nvPr/>
        </p:nvSpPr>
        <p:spPr>
          <a:xfrm>
            <a:off x="112172" y="2492382"/>
            <a:ext cx="2176729" cy="276999"/>
          </a:xfrm>
          <a:prstGeom prst="rect">
            <a:avLst/>
          </a:prstGeom>
          <a:noFill/>
        </p:spPr>
        <p:txBody>
          <a:bodyPr wrap="square" rtlCol="0">
            <a:spAutoFit/>
          </a:bodyPr>
          <a:lstStyle/>
          <a:p>
            <a:r>
              <a:rPr lang="ja-JP" altLang="en-US" sz="1200" dirty="0"/>
              <a:t>議会の様子（提供：衆議院）</a:t>
            </a:r>
          </a:p>
        </p:txBody>
      </p:sp>
      <p:pic>
        <p:nvPicPr>
          <p:cNvPr id="51" name="図 50"/>
          <p:cNvPicPr>
            <a:picLocks noChangeAspect="1"/>
          </p:cNvPicPr>
          <p:nvPr/>
        </p:nvPicPr>
        <p:blipFill>
          <a:blip r:embed="rId11"/>
          <a:stretch>
            <a:fillRect/>
          </a:stretch>
        </p:blipFill>
        <p:spPr>
          <a:xfrm>
            <a:off x="6501800" y="3185707"/>
            <a:ext cx="1011013" cy="946900"/>
          </a:xfrm>
          <a:prstGeom prst="rect">
            <a:avLst/>
          </a:prstGeom>
        </p:spPr>
      </p:pic>
      <p:pic>
        <p:nvPicPr>
          <p:cNvPr id="53" name="図 52"/>
          <p:cNvPicPr/>
          <p:nvPr/>
        </p:nvPicPr>
        <p:blipFill>
          <a:blip r:embed="rId12">
            <a:extLst>
              <a:ext uri="{28A0092B-C50C-407E-A947-70E740481C1C}">
                <a14:useLocalDpi xmlns:a14="http://schemas.microsoft.com/office/drawing/2010/main" val="0"/>
              </a:ext>
            </a:extLst>
          </a:blip>
          <a:srcRect/>
          <a:stretch>
            <a:fillRect/>
          </a:stretch>
        </p:blipFill>
        <p:spPr bwMode="auto">
          <a:xfrm>
            <a:off x="7658462" y="2907646"/>
            <a:ext cx="991567" cy="848121"/>
          </a:xfrm>
          <a:prstGeom prst="rect">
            <a:avLst/>
          </a:prstGeom>
          <a:noFill/>
          <a:ln>
            <a:noFill/>
          </a:ln>
        </p:spPr>
      </p:pic>
      <p:pic>
        <p:nvPicPr>
          <p:cNvPr id="54" name="図 53"/>
          <p:cNvPicPr>
            <a:picLocks noChangeAspect="1"/>
          </p:cNvPicPr>
          <p:nvPr/>
        </p:nvPicPr>
        <p:blipFill>
          <a:blip r:embed="rId13"/>
          <a:stretch>
            <a:fillRect/>
          </a:stretch>
        </p:blipFill>
        <p:spPr>
          <a:xfrm>
            <a:off x="5611791" y="3608792"/>
            <a:ext cx="664285" cy="371684"/>
          </a:xfrm>
          <a:prstGeom prst="rect">
            <a:avLst/>
          </a:prstGeom>
        </p:spPr>
      </p:pic>
      <p:pic>
        <p:nvPicPr>
          <p:cNvPr id="55" name="図 54"/>
          <p:cNvPicPr>
            <a:picLocks noChangeAspect="1"/>
          </p:cNvPicPr>
          <p:nvPr/>
        </p:nvPicPr>
        <p:blipFill>
          <a:blip r:embed="rId14"/>
          <a:stretch>
            <a:fillRect/>
          </a:stretch>
        </p:blipFill>
        <p:spPr>
          <a:xfrm>
            <a:off x="4877751" y="3205435"/>
            <a:ext cx="318877" cy="964502"/>
          </a:xfrm>
          <a:prstGeom prst="rect">
            <a:avLst/>
          </a:prstGeom>
        </p:spPr>
      </p:pic>
      <p:pic>
        <p:nvPicPr>
          <p:cNvPr id="56" name="図 55" descr="C:\Users\A318266\Desktop\新しいフォルダー (2)\副教材イラスト（編集中）\H29_JPEG\H29_女性警察官.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53967" y="3248771"/>
            <a:ext cx="285000" cy="872588"/>
          </a:xfrm>
          <a:prstGeom prst="rect">
            <a:avLst/>
          </a:prstGeom>
          <a:noFill/>
          <a:ln>
            <a:noFill/>
          </a:ln>
        </p:spPr>
      </p:pic>
      <p:sp>
        <p:nvSpPr>
          <p:cNvPr id="57" name="角丸四角形 56"/>
          <p:cNvSpPr/>
          <p:nvPr/>
        </p:nvSpPr>
        <p:spPr>
          <a:xfrm>
            <a:off x="5133225" y="2347997"/>
            <a:ext cx="2453452" cy="78940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BIZ UDPゴシック" panose="020B0400000000000000" pitchFamily="50" charset="-128"/>
                <a:ea typeface="BIZ UDPゴシック" panose="020B0400000000000000" pitchFamily="50" charset="-128"/>
              </a:rPr>
              <a:t>暮らしを豊かに</a:t>
            </a:r>
            <a:endParaRPr lang="en-US" altLang="ja-JP" sz="24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400" b="1" dirty="0">
                <a:solidFill>
                  <a:schemeClr val="tx1"/>
                </a:solidFill>
                <a:latin typeface="BIZ UDPゴシック" panose="020B0400000000000000" pitchFamily="50" charset="-128"/>
                <a:ea typeface="BIZ UDPゴシック" panose="020B0400000000000000" pitchFamily="50" charset="-128"/>
              </a:rPr>
              <a:t>するための活動</a:t>
            </a:r>
            <a:endParaRPr lang="ja-JP" altLang="en-US" sz="1351" b="1" dirty="0">
              <a:solidFill>
                <a:schemeClr val="tx1"/>
              </a:solidFill>
              <a:latin typeface="BIZ UDPゴシック" panose="020B0400000000000000" pitchFamily="50" charset="-128"/>
              <a:ea typeface="BIZ UDPゴシック" panose="020B0400000000000000" pitchFamily="50" charset="-128"/>
            </a:endParaRPr>
          </a:p>
        </p:txBody>
      </p:sp>
      <p:grpSp>
        <p:nvGrpSpPr>
          <p:cNvPr id="32" name="グループ化 31"/>
          <p:cNvGrpSpPr/>
          <p:nvPr/>
        </p:nvGrpSpPr>
        <p:grpSpPr>
          <a:xfrm>
            <a:off x="40065" y="96068"/>
            <a:ext cx="8548375" cy="838200"/>
            <a:chOff x="429050" y="388439"/>
            <a:chExt cx="8137534" cy="838200"/>
          </a:xfrm>
        </p:grpSpPr>
        <p:sp>
          <p:nvSpPr>
            <p:cNvPr id="33" name="角丸四角形 32"/>
            <p:cNvSpPr/>
            <p:nvPr/>
          </p:nvSpPr>
          <p:spPr>
            <a:xfrm>
              <a:off x="497690" y="698684"/>
              <a:ext cx="7963344" cy="312911"/>
            </a:xfrm>
            <a:prstGeom prst="roundRect">
              <a:avLst>
                <a:gd name="adj"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dirty="0"/>
            </a:p>
          </p:txBody>
        </p:sp>
        <p:sp>
          <p:nvSpPr>
            <p:cNvPr id="34" name="正方形/長方形 33"/>
            <p:cNvSpPr/>
            <p:nvPr/>
          </p:nvSpPr>
          <p:spPr>
            <a:xfrm>
              <a:off x="429050" y="388439"/>
              <a:ext cx="8137534"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税金の使いみちはどうやって決めているの？</a:t>
              </a:r>
              <a:endParaRPr lang="ja-JP" altLang="en-US" sz="3200" dirty="0">
                <a:ln w="10160">
                  <a:solidFill>
                    <a:schemeClr val="tx1"/>
                  </a:solidFill>
                  <a:prstDash val="solid"/>
                </a:ln>
                <a:latin typeface="HGS創英角ﾎﾟｯﾌﾟ体" panose="040B0A00000000000000" pitchFamily="50" charset="-128"/>
                <a:ea typeface="HGS創英角ﾎﾟｯﾌﾟ体" panose="040B0A00000000000000" pitchFamily="50" charset="-128"/>
              </a:endParaRPr>
            </a:p>
          </p:txBody>
        </p:sp>
      </p:grpSp>
      <p:grpSp>
        <p:nvGrpSpPr>
          <p:cNvPr id="4" name="グループ化 3"/>
          <p:cNvGrpSpPr/>
          <p:nvPr/>
        </p:nvGrpSpPr>
        <p:grpSpPr>
          <a:xfrm>
            <a:off x="8610448" y="388231"/>
            <a:ext cx="3412095" cy="1337537"/>
            <a:chOff x="8675343" y="83255"/>
            <a:chExt cx="3381375" cy="1476375"/>
          </a:xfrm>
        </p:grpSpPr>
        <p:pic>
          <p:nvPicPr>
            <p:cNvPr id="35" name="図 34"/>
            <p:cNvPicPr/>
            <p:nvPr/>
          </p:nvPicPr>
          <p:blipFill>
            <a:blip r:embed="rId16">
              <a:extLst>
                <a:ext uri="{28A0092B-C50C-407E-A947-70E740481C1C}">
                  <a14:useLocalDpi xmlns:a14="http://schemas.microsoft.com/office/drawing/2010/main" val="0"/>
                </a:ext>
              </a:extLst>
            </a:blip>
            <a:srcRect/>
            <a:stretch>
              <a:fillRect/>
            </a:stretch>
          </p:blipFill>
          <p:spPr bwMode="auto">
            <a:xfrm>
              <a:off x="8675343" y="83255"/>
              <a:ext cx="3381375" cy="1476375"/>
            </a:xfrm>
            <a:prstGeom prst="rect">
              <a:avLst/>
            </a:prstGeom>
            <a:noFill/>
            <a:ln w="28575">
              <a:solidFill>
                <a:schemeClr val="accent1"/>
              </a:solidFill>
            </a:ln>
          </p:spPr>
        </p:pic>
        <p:sp>
          <p:nvSpPr>
            <p:cNvPr id="3" name="テキスト ボックス 2"/>
            <p:cNvSpPr txBox="1"/>
            <p:nvPr/>
          </p:nvSpPr>
          <p:spPr>
            <a:xfrm>
              <a:off x="8697592" y="122895"/>
              <a:ext cx="1450682" cy="458911"/>
            </a:xfrm>
            <a:prstGeom prst="rect">
              <a:avLst/>
            </a:prstGeom>
            <a:noFill/>
          </p:spPr>
          <p:txBody>
            <a:bodyPr wrap="none" rtlCol="0">
              <a:spAutoFit/>
            </a:bodyPr>
            <a:lstStyle/>
            <a:p>
              <a:pPr algn="ctr"/>
              <a:r>
                <a:rPr lang="ja-JP" altLang="en-US" sz="1051" dirty="0">
                  <a:latin typeface="BIZ UDPゴシック" panose="020B0400000000000000" pitchFamily="50" charset="-128"/>
                  <a:ea typeface="BIZ UDPゴシック" panose="020B0400000000000000" pitchFamily="50" charset="-128"/>
                </a:rPr>
                <a:t>わたしたちの</a:t>
              </a:r>
              <a:endParaRPr lang="en-US" altLang="ja-JP" sz="1051" dirty="0">
                <a:latin typeface="BIZ UDPゴシック" panose="020B0400000000000000" pitchFamily="50" charset="-128"/>
                <a:ea typeface="BIZ UDPゴシック" panose="020B0400000000000000" pitchFamily="50" charset="-128"/>
              </a:endParaRPr>
            </a:p>
            <a:p>
              <a:pPr algn="ctr"/>
              <a:r>
                <a:rPr lang="ja-JP" altLang="en-US" sz="1051" dirty="0">
                  <a:latin typeface="BIZ UDPゴシック" panose="020B0400000000000000" pitchFamily="50" charset="-128"/>
                  <a:ea typeface="BIZ UDPゴシック" panose="020B0400000000000000" pitchFamily="50" charset="-128"/>
                </a:rPr>
                <a:t>代表が決定するのね。</a:t>
              </a:r>
            </a:p>
          </p:txBody>
        </p:sp>
        <p:sp>
          <p:nvSpPr>
            <p:cNvPr id="39" name="テキスト ボックス 38"/>
            <p:cNvSpPr txBox="1"/>
            <p:nvPr/>
          </p:nvSpPr>
          <p:spPr>
            <a:xfrm>
              <a:off x="10992170" y="517113"/>
              <a:ext cx="1056700" cy="815904"/>
            </a:xfrm>
            <a:prstGeom prst="rect">
              <a:avLst/>
            </a:prstGeom>
            <a:noFill/>
          </p:spPr>
          <p:txBody>
            <a:bodyPr wrap="square" rtlCol="0">
              <a:spAutoFit/>
            </a:bodyPr>
            <a:lstStyle/>
            <a:p>
              <a:pPr algn="ctr"/>
              <a:r>
                <a:rPr lang="ja-JP" altLang="en-US" sz="1051" dirty="0">
                  <a:latin typeface="BIZ UDPゴシック" panose="020B0400000000000000" pitchFamily="50" charset="-128"/>
                  <a:ea typeface="BIZ UDPゴシック" panose="020B0400000000000000" pitchFamily="50" charset="-128"/>
                </a:rPr>
                <a:t>国民のために</a:t>
              </a:r>
              <a:endParaRPr lang="en-US" altLang="ja-JP" sz="1051" dirty="0">
                <a:latin typeface="BIZ UDPゴシック" panose="020B0400000000000000" pitchFamily="50" charset="-128"/>
                <a:ea typeface="BIZ UDPゴシック" panose="020B0400000000000000" pitchFamily="50" charset="-128"/>
              </a:endParaRPr>
            </a:p>
            <a:p>
              <a:pPr algn="ctr"/>
              <a:r>
                <a:rPr lang="ja-JP" altLang="en-US" sz="1051" dirty="0">
                  <a:latin typeface="BIZ UDPゴシック" panose="020B0400000000000000" pitchFamily="50" charset="-128"/>
                  <a:ea typeface="BIZ UDPゴシック" panose="020B0400000000000000" pitchFamily="50" charset="-128"/>
                </a:rPr>
                <a:t>なるように、</a:t>
              </a:r>
              <a:endParaRPr lang="en-US" altLang="ja-JP" sz="1051" dirty="0">
                <a:latin typeface="BIZ UDPゴシック" panose="020B0400000000000000" pitchFamily="50" charset="-128"/>
                <a:ea typeface="BIZ UDPゴシック" panose="020B0400000000000000" pitchFamily="50" charset="-128"/>
              </a:endParaRPr>
            </a:p>
            <a:p>
              <a:pPr algn="ctr"/>
              <a:r>
                <a:rPr lang="ja-JP" altLang="en-US" sz="1051" dirty="0">
                  <a:latin typeface="BIZ UDPゴシック" panose="020B0400000000000000" pitchFamily="50" charset="-128"/>
                  <a:ea typeface="BIZ UDPゴシック" panose="020B0400000000000000" pitchFamily="50" charset="-128"/>
                </a:rPr>
                <a:t>予算がたて</a:t>
              </a:r>
              <a:r>
                <a:rPr lang="ja-JP" altLang="en-US" sz="1051" dirty="0" err="1">
                  <a:latin typeface="BIZ UDPゴシック" panose="020B0400000000000000" pitchFamily="50" charset="-128"/>
                  <a:ea typeface="BIZ UDPゴシック" panose="020B0400000000000000" pitchFamily="50" charset="-128"/>
                </a:rPr>
                <a:t>ら</a:t>
              </a:r>
              <a:endParaRPr lang="en-US" altLang="ja-JP" sz="1051" dirty="0">
                <a:latin typeface="BIZ UDPゴシック" panose="020B0400000000000000" pitchFamily="50" charset="-128"/>
                <a:ea typeface="BIZ UDPゴシック" panose="020B0400000000000000" pitchFamily="50" charset="-128"/>
              </a:endParaRPr>
            </a:p>
            <a:p>
              <a:pPr algn="ctr"/>
              <a:r>
                <a:rPr lang="ja-JP" altLang="en-US" sz="1051" dirty="0" err="1">
                  <a:latin typeface="BIZ UDPゴシック" panose="020B0400000000000000" pitchFamily="50" charset="-128"/>
                  <a:ea typeface="BIZ UDPゴシック" panose="020B0400000000000000" pitchFamily="50" charset="-128"/>
                </a:rPr>
                <a:t>れて</a:t>
              </a:r>
              <a:r>
                <a:rPr lang="ja-JP" altLang="en-US" sz="1051" dirty="0">
                  <a:latin typeface="BIZ UDPゴシック" panose="020B0400000000000000" pitchFamily="50" charset="-128"/>
                  <a:ea typeface="BIZ UDPゴシック" panose="020B0400000000000000" pitchFamily="50" charset="-128"/>
                </a:rPr>
                <a:t>いるのよ。</a:t>
              </a:r>
            </a:p>
          </p:txBody>
        </p:sp>
      </p:grpSp>
      <p:sp>
        <p:nvSpPr>
          <p:cNvPr id="38" name="テキスト ボックス 37">
            <a:extLst>
              <a:ext uri="{FF2B5EF4-FFF2-40B4-BE49-F238E27FC236}">
                <a16:creationId xmlns:a16="http://schemas.microsoft.com/office/drawing/2014/main" id="{F639CB0F-18F7-41F8-908B-6A749C934945}"/>
              </a:ext>
            </a:extLst>
          </p:cNvPr>
          <p:cNvSpPr txBox="1"/>
          <p:nvPr/>
        </p:nvSpPr>
        <p:spPr>
          <a:xfrm>
            <a:off x="242243" y="6020"/>
            <a:ext cx="5724644" cy="338554"/>
          </a:xfrm>
          <a:prstGeom prst="rect">
            <a:avLst/>
          </a:prstGeom>
          <a:noFill/>
        </p:spPr>
        <p:txBody>
          <a:bodyPr wrap="none" rtlCol="0">
            <a:spAutoFit/>
          </a:bodyPr>
          <a:lstStyle/>
          <a:p>
            <a:r>
              <a:rPr lang="ja-JP" altLang="en-US" sz="1600" dirty="0">
                <a:latin typeface="UD デジタル 教科書体 NP-B" panose="02020700000000000000" pitchFamily="18" charset="-128"/>
                <a:ea typeface="UD デジタル 教科書体 NP-B" panose="02020700000000000000" pitchFamily="18" charset="-128"/>
              </a:rPr>
              <a:t>ふりかえり　税の集め方や使い道　～誰が決めているの？～</a:t>
            </a:r>
            <a:endParaRPr lang="en-US" altLang="ja-JP" sz="1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23413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pSp>
        <p:nvGrpSpPr>
          <p:cNvPr id="23" name="グループ化 22"/>
          <p:cNvGrpSpPr/>
          <p:nvPr/>
        </p:nvGrpSpPr>
        <p:grpSpPr>
          <a:xfrm>
            <a:off x="1854865" y="2626899"/>
            <a:ext cx="8465820" cy="2057998"/>
            <a:chOff x="2135426" y="2775338"/>
            <a:chExt cx="8465820" cy="2057998"/>
          </a:xfrm>
        </p:grpSpPr>
        <p:grpSp>
          <p:nvGrpSpPr>
            <p:cNvPr id="11" name="グループ化 10"/>
            <p:cNvGrpSpPr/>
            <p:nvPr/>
          </p:nvGrpSpPr>
          <p:grpSpPr>
            <a:xfrm>
              <a:off x="2135426" y="2775338"/>
              <a:ext cx="2057400" cy="2017819"/>
              <a:chOff x="1143000" y="3575260"/>
              <a:chExt cx="2057400" cy="2017819"/>
            </a:xfrm>
          </p:grpSpPr>
          <p:sp>
            <p:nvSpPr>
              <p:cNvPr id="8" name="角丸四角形 7"/>
              <p:cNvSpPr/>
              <p:nvPr/>
            </p:nvSpPr>
            <p:spPr>
              <a:xfrm>
                <a:off x="1143000" y="3575260"/>
                <a:ext cx="2057400" cy="2017819"/>
              </a:xfrm>
              <a:prstGeom prst="roundRect">
                <a:avLst>
                  <a:gd name="adj" fmla="val 8359"/>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prstClr val="white"/>
                  </a:solidFill>
                  <a:latin typeface="ＭＳ Ｐゴシック" panose="020B0600070205080204" pitchFamily="50" charset="-128"/>
                </a:endParaRPr>
              </a:p>
              <a:p>
                <a:pPr algn="ctr"/>
                <a:r>
                  <a:rPr lang="ja-JP" altLang="en-US" sz="1400" dirty="0">
                    <a:solidFill>
                      <a:prstClr val="white"/>
                    </a:solidFill>
                    <a:latin typeface="ＭＳ Ｐゴシック" panose="020B0600070205080204" pitchFamily="50" charset="-128"/>
                  </a:rPr>
                  <a:t>平成</a:t>
                </a:r>
                <a:r>
                  <a:rPr lang="en-US" altLang="ja-JP" sz="1400" dirty="0">
                    <a:solidFill>
                      <a:prstClr val="white"/>
                    </a:solidFill>
                    <a:latin typeface="ＭＳ Ｐゴシック" panose="020B0600070205080204" pitchFamily="50" charset="-128"/>
                  </a:rPr>
                  <a:t>26</a:t>
                </a:r>
                <a:r>
                  <a:rPr lang="ja-JP" altLang="en-US" sz="1400" dirty="0">
                    <a:solidFill>
                      <a:prstClr val="white"/>
                    </a:solidFill>
                    <a:latin typeface="ＭＳ Ｐゴシック" panose="020B0600070205080204" pitchFamily="50" charset="-128"/>
                  </a:rPr>
                  <a:t>年</a:t>
                </a:r>
                <a:r>
                  <a:rPr lang="en-US" altLang="ja-JP" sz="1400" dirty="0">
                    <a:solidFill>
                      <a:prstClr val="white"/>
                    </a:solidFill>
                    <a:latin typeface="ＭＳ Ｐゴシック" panose="020B0600070205080204" pitchFamily="50" charset="-128"/>
                  </a:rPr>
                  <a:t>3</a:t>
                </a:r>
                <a:r>
                  <a:rPr lang="ja-JP" altLang="en-US" sz="1400" dirty="0">
                    <a:solidFill>
                      <a:prstClr val="white"/>
                    </a:solidFill>
                    <a:latin typeface="ＭＳ Ｐゴシック" panose="020B0600070205080204" pitchFamily="50" charset="-128"/>
                  </a:rPr>
                  <a:t>月</a:t>
                </a:r>
                <a:r>
                  <a:rPr lang="en-US" altLang="ja-JP" sz="1400" dirty="0">
                    <a:solidFill>
                      <a:prstClr val="white"/>
                    </a:solidFill>
                    <a:latin typeface="ＭＳ Ｐゴシック" panose="020B0600070205080204" pitchFamily="50" charset="-128"/>
                  </a:rPr>
                  <a:t>31</a:t>
                </a:r>
                <a:r>
                  <a:rPr lang="ja-JP" altLang="en-US" sz="1400" dirty="0">
                    <a:solidFill>
                      <a:prstClr val="white"/>
                    </a:solidFill>
                    <a:latin typeface="ＭＳ Ｐゴシック" panose="020B0600070205080204" pitchFamily="50" charset="-128"/>
                  </a:rPr>
                  <a:t>日まで</a:t>
                </a: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ja-JP" altLang="en-US" sz="1400" dirty="0">
                  <a:solidFill>
                    <a:prstClr val="white"/>
                  </a:solidFill>
                  <a:latin typeface="ＭＳ Ｐゴシック" panose="020B0600070205080204" pitchFamily="50" charset="-128"/>
                </a:endParaRPr>
              </a:p>
            </p:txBody>
          </p:sp>
          <p:sp>
            <p:nvSpPr>
              <p:cNvPr id="9" name="角丸四角形 8"/>
              <p:cNvSpPr/>
              <p:nvPr/>
            </p:nvSpPr>
            <p:spPr>
              <a:xfrm>
                <a:off x="1287780" y="4131806"/>
                <a:ext cx="1767840" cy="7895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消費税率</a:t>
                </a:r>
                <a:endParaRPr lang="en-US" altLang="ja-JP" sz="1400" dirty="0">
                  <a:solidFill>
                    <a:prstClr val="black"/>
                  </a:solidFill>
                </a:endParaRPr>
              </a:p>
              <a:p>
                <a:pPr algn="ctr"/>
                <a:r>
                  <a:rPr lang="ja-JP" altLang="en-US" sz="3200" dirty="0">
                    <a:solidFill>
                      <a:prstClr val="black"/>
                    </a:solidFill>
                  </a:rPr>
                  <a:t>５</a:t>
                </a:r>
                <a:r>
                  <a:rPr lang="ja-JP" altLang="en-US" dirty="0">
                    <a:solidFill>
                      <a:prstClr val="black"/>
                    </a:solidFill>
                  </a:rPr>
                  <a:t>％</a:t>
                </a:r>
                <a:endParaRPr lang="ja-JP" altLang="en-US" sz="4000" dirty="0">
                  <a:solidFill>
                    <a:prstClr val="black"/>
                  </a:solidFill>
                </a:endParaRPr>
              </a:p>
            </p:txBody>
          </p:sp>
          <p:sp>
            <p:nvSpPr>
              <p:cNvPr id="10" name="正方形/長方形 9"/>
              <p:cNvSpPr/>
              <p:nvPr/>
            </p:nvSpPr>
            <p:spPr>
              <a:xfrm>
                <a:off x="1379220" y="4943302"/>
                <a:ext cx="1584960" cy="512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black"/>
                    </a:solidFill>
                    <a:latin typeface="ＭＳ Ｐゴシック" panose="020B0600070205080204" pitchFamily="50" charset="-128"/>
                  </a:rPr>
                  <a:t>消費税　　　　４％</a:t>
                </a:r>
                <a:endParaRPr lang="en-US" altLang="ja-JP" sz="1400" b="1" dirty="0">
                  <a:solidFill>
                    <a:prstClr val="black"/>
                  </a:solidFill>
                  <a:latin typeface="ＭＳ Ｐゴシック" panose="020B0600070205080204" pitchFamily="50" charset="-128"/>
                </a:endParaRPr>
              </a:p>
              <a:p>
                <a:r>
                  <a:rPr lang="ja-JP" altLang="en-US" sz="1400" b="1" dirty="0">
                    <a:solidFill>
                      <a:prstClr val="black"/>
                    </a:solidFill>
                    <a:latin typeface="ＭＳ Ｐゴシック" panose="020B0600070205080204" pitchFamily="50" charset="-128"/>
                  </a:rPr>
                  <a:t>地方消費税　１％</a:t>
                </a:r>
              </a:p>
            </p:txBody>
          </p:sp>
        </p:grpSp>
        <p:grpSp>
          <p:nvGrpSpPr>
            <p:cNvPr id="12" name="グループ化 11"/>
            <p:cNvGrpSpPr/>
            <p:nvPr/>
          </p:nvGrpSpPr>
          <p:grpSpPr>
            <a:xfrm>
              <a:off x="5339636" y="2775338"/>
              <a:ext cx="2153642" cy="2030804"/>
              <a:chOff x="1143000" y="3562276"/>
              <a:chExt cx="2153642" cy="2030804"/>
            </a:xfrm>
          </p:grpSpPr>
          <p:sp>
            <p:nvSpPr>
              <p:cNvPr id="13" name="角丸四角形 12"/>
              <p:cNvSpPr/>
              <p:nvPr/>
            </p:nvSpPr>
            <p:spPr>
              <a:xfrm>
                <a:off x="1143000" y="3562276"/>
                <a:ext cx="2153642" cy="2030804"/>
              </a:xfrm>
              <a:prstGeom prst="roundRect">
                <a:avLst>
                  <a:gd name="adj" fmla="val 841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prstClr val="white"/>
                  </a:solidFill>
                  <a:latin typeface="ＭＳ Ｐゴシック" panose="020B0600070205080204" pitchFamily="50" charset="-128"/>
                </a:endParaRPr>
              </a:p>
              <a:p>
                <a:pPr algn="ctr"/>
                <a:r>
                  <a:rPr lang="ja-JP" altLang="en-US" sz="1400" dirty="0">
                    <a:solidFill>
                      <a:prstClr val="white"/>
                    </a:solidFill>
                    <a:latin typeface="ＭＳ Ｐゴシック" panose="020B0600070205080204" pitchFamily="50" charset="-128"/>
                  </a:rPr>
                  <a:t>平成</a:t>
                </a:r>
                <a:r>
                  <a:rPr lang="en-US" altLang="ja-JP" sz="1400" dirty="0">
                    <a:solidFill>
                      <a:prstClr val="white"/>
                    </a:solidFill>
                    <a:latin typeface="ＭＳ Ｐゴシック" panose="020B0600070205080204" pitchFamily="50" charset="-128"/>
                  </a:rPr>
                  <a:t>26</a:t>
                </a:r>
                <a:r>
                  <a:rPr lang="ja-JP" altLang="en-US" sz="1400" dirty="0">
                    <a:solidFill>
                      <a:prstClr val="white"/>
                    </a:solidFill>
                    <a:latin typeface="ＭＳ Ｐゴシック" panose="020B0600070205080204" pitchFamily="50" charset="-128"/>
                  </a:rPr>
                  <a:t>年年</a:t>
                </a:r>
                <a:r>
                  <a:rPr lang="en-US" altLang="ja-JP" sz="1400" dirty="0">
                    <a:solidFill>
                      <a:prstClr val="white"/>
                    </a:solidFill>
                    <a:latin typeface="ＭＳ Ｐゴシック" panose="020B0600070205080204" pitchFamily="50" charset="-128"/>
                  </a:rPr>
                  <a:t>4</a:t>
                </a:r>
                <a:r>
                  <a:rPr lang="ja-JP" altLang="en-US" sz="1400" dirty="0">
                    <a:solidFill>
                      <a:prstClr val="white"/>
                    </a:solidFill>
                    <a:latin typeface="ＭＳ Ｐゴシック" panose="020B0600070205080204" pitchFamily="50" charset="-128"/>
                  </a:rPr>
                  <a:t>月１日から</a:t>
                </a: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ja-JP" altLang="en-US" sz="1400" dirty="0">
                  <a:solidFill>
                    <a:prstClr val="white"/>
                  </a:solidFill>
                  <a:latin typeface="ＭＳ Ｐゴシック" panose="020B0600070205080204" pitchFamily="50" charset="-128"/>
                </a:endParaRPr>
              </a:p>
            </p:txBody>
          </p:sp>
          <p:sp>
            <p:nvSpPr>
              <p:cNvPr id="14" name="角丸四角形 13"/>
              <p:cNvSpPr/>
              <p:nvPr/>
            </p:nvSpPr>
            <p:spPr>
              <a:xfrm>
                <a:off x="1335901" y="4112330"/>
                <a:ext cx="1767840" cy="8025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消費税率</a:t>
                </a:r>
                <a:endParaRPr lang="en-US" altLang="ja-JP" sz="1400" dirty="0">
                  <a:solidFill>
                    <a:prstClr val="black"/>
                  </a:solidFill>
                </a:endParaRPr>
              </a:p>
              <a:p>
                <a:pPr algn="ctr"/>
                <a:r>
                  <a:rPr lang="ja-JP" altLang="en-US" sz="3200" dirty="0">
                    <a:solidFill>
                      <a:prstClr val="black"/>
                    </a:solidFill>
                  </a:rPr>
                  <a:t>８</a:t>
                </a:r>
                <a:r>
                  <a:rPr lang="ja-JP" altLang="en-US" dirty="0">
                    <a:solidFill>
                      <a:prstClr val="black"/>
                    </a:solidFill>
                  </a:rPr>
                  <a:t>％</a:t>
                </a:r>
                <a:endParaRPr lang="ja-JP" altLang="en-US" sz="4000" dirty="0">
                  <a:solidFill>
                    <a:prstClr val="black"/>
                  </a:solidFill>
                </a:endParaRPr>
              </a:p>
            </p:txBody>
          </p:sp>
          <p:sp>
            <p:nvSpPr>
              <p:cNvPr id="15" name="正方形/長方形 14"/>
              <p:cNvSpPr/>
              <p:nvPr/>
            </p:nvSpPr>
            <p:spPr>
              <a:xfrm>
                <a:off x="1379220" y="4933604"/>
                <a:ext cx="1821180" cy="512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black"/>
                    </a:solidFill>
                    <a:latin typeface="ＭＳ Ｐゴシック" panose="020B0600070205080204" pitchFamily="50" charset="-128"/>
                  </a:rPr>
                  <a:t>消費税　　　　６．３％</a:t>
                </a:r>
                <a:endParaRPr lang="en-US" altLang="ja-JP" sz="1400" b="1" dirty="0">
                  <a:solidFill>
                    <a:prstClr val="black"/>
                  </a:solidFill>
                  <a:latin typeface="ＭＳ Ｐゴシック" panose="020B0600070205080204" pitchFamily="50" charset="-128"/>
                </a:endParaRPr>
              </a:p>
              <a:p>
                <a:r>
                  <a:rPr lang="ja-JP" altLang="en-US" sz="1400" b="1" dirty="0">
                    <a:solidFill>
                      <a:prstClr val="black"/>
                    </a:solidFill>
                    <a:latin typeface="ＭＳ Ｐゴシック" panose="020B0600070205080204" pitchFamily="50" charset="-128"/>
                  </a:rPr>
                  <a:t>地方消費税　１．７％</a:t>
                </a:r>
              </a:p>
            </p:txBody>
          </p:sp>
        </p:grpSp>
        <p:grpSp>
          <p:nvGrpSpPr>
            <p:cNvPr id="16" name="グループ化 15"/>
            <p:cNvGrpSpPr/>
            <p:nvPr/>
          </p:nvGrpSpPr>
          <p:grpSpPr>
            <a:xfrm>
              <a:off x="8543846" y="2775338"/>
              <a:ext cx="2057400" cy="2057998"/>
              <a:chOff x="1143000" y="3562276"/>
              <a:chExt cx="2057400" cy="2057998"/>
            </a:xfrm>
          </p:grpSpPr>
          <p:sp>
            <p:nvSpPr>
              <p:cNvPr id="17" name="角丸四角形 16"/>
              <p:cNvSpPr/>
              <p:nvPr/>
            </p:nvSpPr>
            <p:spPr>
              <a:xfrm>
                <a:off x="1143000" y="3562276"/>
                <a:ext cx="2057400" cy="2030804"/>
              </a:xfrm>
              <a:prstGeom prst="roundRect">
                <a:avLst>
                  <a:gd name="adj" fmla="val 841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prstClr val="white"/>
                  </a:solidFill>
                  <a:latin typeface="ＭＳ Ｐゴシック" panose="020B0600070205080204" pitchFamily="50" charset="-128"/>
                </a:endParaRPr>
              </a:p>
              <a:p>
                <a:pPr algn="ctr"/>
                <a:r>
                  <a:rPr lang="ja-JP" altLang="en-US" sz="1400" dirty="0">
                    <a:solidFill>
                      <a:prstClr val="white"/>
                    </a:solidFill>
                    <a:latin typeface="ＭＳ Ｐゴシック" panose="020B0600070205080204" pitchFamily="50" charset="-128"/>
                  </a:rPr>
                  <a:t>令和元年</a:t>
                </a:r>
                <a:r>
                  <a:rPr lang="en-US" altLang="ja-JP" sz="1400" dirty="0">
                    <a:solidFill>
                      <a:prstClr val="white"/>
                    </a:solidFill>
                    <a:latin typeface="ＭＳ Ｐゴシック" panose="020B0600070205080204" pitchFamily="50" charset="-128"/>
                  </a:rPr>
                  <a:t>10</a:t>
                </a:r>
                <a:r>
                  <a:rPr lang="ja-JP" altLang="en-US" sz="1400" dirty="0">
                    <a:solidFill>
                      <a:prstClr val="white"/>
                    </a:solidFill>
                    <a:latin typeface="ＭＳ Ｐゴシック" panose="020B0600070205080204" pitchFamily="50" charset="-128"/>
                  </a:rPr>
                  <a:t>月</a:t>
                </a:r>
                <a:r>
                  <a:rPr lang="en-US" altLang="ja-JP" sz="1400" dirty="0">
                    <a:solidFill>
                      <a:prstClr val="white"/>
                    </a:solidFill>
                    <a:latin typeface="ＭＳ Ｐゴシック" panose="020B0600070205080204" pitchFamily="50" charset="-128"/>
                  </a:rPr>
                  <a:t>1</a:t>
                </a:r>
                <a:r>
                  <a:rPr lang="ja-JP" altLang="en-US" sz="1400" dirty="0">
                    <a:solidFill>
                      <a:prstClr val="white"/>
                    </a:solidFill>
                    <a:latin typeface="ＭＳ Ｐゴシック" panose="020B0600070205080204" pitchFamily="50" charset="-128"/>
                  </a:rPr>
                  <a:t>日から</a:t>
                </a: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ja-JP" altLang="en-US" sz="1400" dirty="0">
                  <a:solidFill>
                    <a:prstClr val="white"/>
                  </a:solidFill>
                  <a:latin typeface="ＭＳ Ｐゴシック" panose="020B0600070205080204" pitchFamily="50" charset="-128"/>
                </a:endParaRPr>
              </a:p>
            </p:txBody>
          </p:sp>
          <p:sp>
            <p:nvSpPr>
              <p:cNvPr id="18" name="角丸四角形 17"/>
              <p:cNvSpPr/>
              <p:nvPr/>
            </p:nvSpPr>
            <p:spPr>
              <a:xfrm>
                <a:off x="1288693" y="4094710"/>
                <a:ext cx="1767840" cy="7114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消費税率（標準）</a:t>
                </a:r>
                <a:endParaRPr lang="en-US" altLang="ja-JP" sz="1400" dirty="0">
                  <a:solidFill>
                    <a:prstClr val="black"/>
                  </a:solidFill>
                </a:endParaRPr>
              </a:p>
              <a:p>
                <a:pPr algn="ctr"/>
                <a:r>
                  <a:rPr lang="ja-JP" altLang="en-US" sz="3200" dirty="0">
                    <a:solidFill>
                      <a:prstClr val="black"/>
                    </a:solidFill>
                  </a:rPr>
                  <a:t>１０</a:t>
                </a:r>
                <a:r>
                  <a:rPr lang="ja-JP" altLang="en-US" dirty="0">
                    <a:solidFill>
                      <a:prstClr val="black"/>
                    </a:solidFill>
                  </a:rPr>
                  <a:t>％</a:t>
                </a:r>
                <a:endParaRPr lang="ja-JP" altLang="en-US" sz="4000" dirty="0">
                  <a:solidFill>
                    <a:prstClr val="black"/>
                  </a:solidFill>
                </a:endParaRPr>
              </a:p>
            </p:txBody>
          </p:sp>
          <p:sp>
            <p:nvSpPr>
              <p:cNvPr id="19" name="正方形/長方形 18"/>
              <p:cNvSpPr/>
              <p:nvPr/>
            </p:nvSpPr>
            <p:spPr>
              <a:xfrm>
                <a:off x="1379220" y="4752980"/>
                <a:ext cx="1821180" cy="86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ＭＳ Ｐゴシック" panose="020B0600070205080204" pitchFamily="50" charset="-128"/>
                  </a:rPr>
                  <a:t>消費税　　　　７．８％</a:t>
                </a:r>
                <a:endParaRPr lang="en-US" altLang="ja-JP" sz="1400" b="1" dirty="0">
                  <a:solidFill>
                    <a:prstClr val="white"/>
                  </a:solidFill>
                  <a:latin typeface="ＭＳ Ｐゴシック" panose="020B0600070205080204" pitchFamily="50" charset="-128"/>
                </a:endParaRPr>
              </a:p>
              <a:p>
                <a:r>
                  <a:rPr lang="ja-JP" altLang="en-US" sz="1400" b="1" dirty="0">
                    <a:solidFill>
                      <a:prstClr val="white"/>
                    </a:solidFill>
                    <a:latin typeface="ＭＳ Ｐゴシック" panose="020B0600070205080204" pitchFamily="50" charset="-128"/>
                  </a:rPr>
                  <a:t>地方消費税　２．２％</a:t>
                </a:r>
                <a:endParaRPr lang="en-US" altLang="ja-JP" sz="1400" b="1" dirty="0">
                  <a:solidFill>
                    <a:prstClr val="white"/>
                  </a:solidFill>
                  <a:latin typeface="ＭＳ Ｐゴシック" panose="020B0600070205080204" pitchFamily="50" charset="-128"/>
                </a:endParaRPr>
              </a:p>
            </p:txBody>
          </p:sp>
        </p:grpSp>
        <p:sp>
          <p:nvSpPr>
            <p:cNvPr id="20" name="右矢印 19"/>
            <p:cNvSpPr/>
            <p:nvPr/>
          </p:nvSpPr>
          <p:spPr>
            <a:xfrm>
              <a:off x="4519494" y="3307773"/>
              <a:ext cx="579120" cy="741218"/>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右矢印 20"/>
            <p:cNvSpPr/>
            <p:nvPr/>
          </p:nvSpPr>
          <p:spPr>
            <a:xfrm>
              <a:off x="7748013" y="3307773"/>
              <a:ext cx="579120" cy="741218"/>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3" name="グループ化 2"/>
          <p:cNvGrpSpPr/>
          <p:nvPr/>
        </p:nvGrpSpPr>
        <p:grpSpPr>
          <a:xfrm>
            <a:off x="450023" y="5061468"/>
            <a:ext cx="11310177" cy="1452038"/>
            <a:chOff x="579120" y="5494546"/>
            <a:chExt cx="10787003" cy="1452038"/>
          </a:xfrm>
        </p:grpSpPr>
        <p:grpSp>
          <p:nvGrpSpPr>
            <p:cNvPr id="27" name="グループ化 26"/>
            <p:cNvGrpSpPr/>
            <p:nvPr/>
          </p:nvGrpSpPr>
          <p:grpSpPr>
            <a:xfrm>
              <a:off x="579120" y="5494546"/>
              <a:ext cx="7924892" cy="1452038"/>
              <a:chOff x="579120" y="5201699"/>
              <a:chExt cx="7924892" cy="1452038"/>
            </a:xfrm>
          </p:grpSpPr>
          <p:sp>
            <p:nvSpPr>
              <p:cNvPr id="22" name="角丸四角形 21"/>
              <p:cNvSpPr/>
              <p:nvPr/>
            </p:nvSpPr>
            <p:spPr>
              <a:xfrm>
                <a:off x="579120" y="5201699"/>
                <a:ext cx="3467934" cy="73476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ＭＳ ゴシック" panose="020B0609070205080204" pitchFamily="49" charset="-128"/>
                    <a:ea typeface="ＭＳ ゴシック" panose="020B0609070205080204" pitchFamily="49" charset="-128"/>
                  </a:rPr>
                  <a:t>なぜ、消費税なの？</a:t>
                </a:r>
                <a:endParaRPr lang="en-US" altLang="ja-JP" b="1" dirty="0">
                  <a:solidFill>
                    <a:prstClr val="white"/>
                  </a:solidFill>
                  <a:latin typeface="ＭＳ ゴシック" panose="020B0609070205080204" pitchFamily="49" charset="-128"/>
                  <a:ea typeface="ＭＳ ゴシック" panose="020B0609070205080204" pitchFamily="49" charset="-128"/>
                </a:endParaRPr>
              </a:p>
              <a:p>
                <a:endParaRPr lang="ja-JP" altLang="en-US" dirty="0">
                  <a:solidFill>
                    <a:prstClr val="white"/>
                  </a:solidFill>
                </a:endParaRPr>
              </a:p>
            </p:txBody>
          </p:sp>
          <p:sp>
            <p:nvSpPr>
              <p:cNvPr id="24" name="角丸四角形 23"/>
              <p:cNvSpPr/>
              <p:nvPr/>
            </p:nvSpPr>
            <p:spPr>
              <a:xfrm>
                <a:off x="579120" y="5589232"/>
                <a:ext cx="7924892" cy="1064505"/>
              </a:xfrm>
              <a:prstGeom prst="roundRect">
                <a:avLst>
                  <a:gd name="adj" fmla="val 10933"/>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rgbClr val="FF3399"/>
                    </a:solidFill>
                    <a:latin typeface="ＭＳ ゴシック" panose="020B0609070205080204" pitchFamily="49" charset="-128"/>
                    <a:ea typeface="ＭＳ ゴシック" panose="020B0609070205080204" pitchFamily="49" charset="-128"/>
                  </a:rPr>
                  <a:t>●</a:t>
                </a:r>
                <a:r>
                  <a:rPr lang="ja-JP" altLang="en-US" sz="2000" dirty="0">
                    <a:solidFill>
                      <a:prstClr val="black"/>
                    </a:solidFill>
                  </a:rPr>
                  <a:t>景気や人口構成の変化に左右されにくく、</a:t>
                </a:r>
                <a:r>
                  <a:rPr lang="ja-JP" altLang="en-US" sz="2000" b="1" u="sng" dirty="0">
                    <a:solidFill>
                      <a:prstClr val="black"/>
                    </a:solidFill>
                  </a:rPr>
                  <a:t>税収が安定</a:t>
                </a:r>
                <a:r>
                  <a:rPr lang="ja-JP" altLang="en-US" sz="2000" dirty="0">
                    <a:solidFill>
                      <a:prstClr val="black"/>
                    </a:solidFill>
                  </a:rPr>
                  <a:t>している</a:t>
                </a:r>
                <a:endParaRPr lang="en-US" altLang="ja-JP" sz="2000" dirty="0">
                  <a:solidFill>
                    <a:prstClr val="black"/>
                  </a:solidFill>
                </a:endParaRPr>
              </a:p>
              <a:p>
                <a:r>
                  <a:rPr lang="ja-JP" altLang="en-US" sz="2000" b="1" dirty="0">
                    <a:solidFill>
                      <a:srgbClr val="FF3399"/>
                    </a:solidFill>
                    <a:latin typeface="ＭＳ ゴシック" panose="020B0609070205080204" pitchFamily="49" charset="-128"/>
                    <a:ea typeface="ＭＳ ゴシック" panose="020B0609070205080204" pitchFamily="49" charset="-128"/>
                  </a:rPr>
                  <a:t>●</a:t>
                </a:r>
                <a:r>
                  <a:rPr lang="ja-JP" altLang="en-US" sz="2000" dirty="0">
                    <a:solidFill>
                      <a:prstClr val="black"/>
                    </a:solidFill>
                  </a:rPr>
                  <a:t>働く世代など</a:t>
                </a:r>
                <a:r>
                  <a:rPr lang="ja-JP" altLang="en-US" sz="2000" b="1" u="sng" dirty="0">
                    <a:solidFill>
                      <a:prstClr val="black"/>
                    </a:solidFill>
                  </a:rPr>
                  <a:t>特定の人に負担が集中することなく、経済活動に中立的</a:t>
                </a:r>
                <a:endParaRPr lang="en-US" altLang="ja-JP" sz="2000" b="1" u="sng" dirty="0">
                  <a:solidFill>
                    <a:prstClr val="black"/>
                  </a:solidFill>
                </a:endParaRPr>
              </a:p>
              <a:p>
                <a:r>
                  <a:rPr lang="ja-JP" altLang="en-US" sz="2000" b="1" dirty="0">
                    <a:solidFill>
                      <a:srgbClr val="FF3399"/>
                    </a:solidFill>
                    <a:latin typeface="ＭＳ ゴシック" panose="020B0609070205080204" pitchFamily="49" charset="-128"/>
                    <a:ea typeface="ＭＳ ゴシック" panose="020B0609070205080204" pitchFamily="49" charset="-128"/>
                  </a:rPr>
                  <a:t>●</a:t>
                </a:r>
                <a:r>
                  <a:rPr lang="ja-JP" altLang="en-US" sz="2000" b="1" u="sng" dirty="0">
                    <a:solidFill>
                      <a:prstClr val="black"/>
                    </a:solidFill>
                  </a:rPr>
                  <a:t>高い財源調達力</a:t>
                </a:r>
                <a:r>
                  <a:rPr lang="ja-JP" altLang="en-US" sz="2000" dirty="0">
                    <a:solidFill>
                      <a:prstClr val="black"/>
                    </a:solidFill>
                  </a:rPr>
                  <a:t>がある</a:t>
                </a:r>
                <a:endParaRPr lang="en-US" altLang="ja-JP" sz="2000" b="1" dirty="0">
                  <a:solidFill>
                    <a:prstClr val="black"/>
                  </a:solidFill>
                  <a:latin typeface="ＭＳ ゴシック" panose="020B0609070205080204" pitchFamily="49" charset="-128"/>
                  <a:ea typeface="ＭＳ ゴシック" panose="020B0609070205080204" pitchFamily="49" charset="-128"/>
                </a:endParaRPr>
              </a:p>
            </p:txBody>
          </p:sp>
        </p:grpSp>
        <p:sp>
          <p:nvSpPr>
            <p:cNvPr id="25" name="右矢印 24"/>
            <p:cNvSpPr/>
            <p:nvPr/>
          </p:nvSpPr>
          <p:spPr>
            <a:xfrm>
              <a:off x="8573018" y="5938070"/>
              <a:ext cx="439062" cy="741218"/>
            </a:xfrm>
            <a:prstGeom prst="rightArrow">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角丸四角形 25"/>
            <p:cNvSpPr/>
            <p:nvPr/>
          </p:nvSpPr>
          <p:spPr>
            <a:xfrm>
              <a:off x="9060954" y="5778729"/>
              <a:ext cx="2305169" cy="11113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prstClr val="white"/>
                  </a:solidFill>
                  <a:latin typeface="HG丸ｺﾞｼｯｸM-PRO" panose="020F0600000000000000" pitchFamily="50" charset="-128"/>
                  <a:ea typeface="HG丸ｺﾞｼｯｸM-PRO" panose="020F0600000000000000" pitchFamily="50" charset="-128"/>
                </a:rPr>
                <a:t>社会保障の財源を</a:t>
              </a:r>
              <a:endParaRPr lang="en-US" altLang="ja-JP" sz="1600" b="1" dirty="0">
                <a:solidFill>
                  <a:prstClr val="white"/>
                </a:solidFill>
                <a:latin typeface="HG丸ｺﾞｼｯｸM-PRO" panose="020F0600000000000000" pitchFamily="50" charset="-128"/>
                <a:ea typeface="HG丸ｺﾞｼｯｸM-PRO" panose="020F0600000000000000" pitchFamily="50" charset="-128"/>
              </a:endParaRPr>
            </a:p>
            <a:p>
              <a:r>
                <a:rPr lang="ja-JP" altLang="en-US" sz="1600" b="1" dirty="0">
                  <a:solidFill>
                    <a:prstClr val="white"/>
                  </a:solidFill>
                  <a:latin typeface="HG丸ｺﾞｼｯｸM-PRO" panose="020F0600000000000000" pitchFamily="50" charset="-128"/>
                  <a:ea typeface="HG丸ｺﾞｼｯｸM-PRO" panose="020F0600000000000000" pitchFamily="50" charset="-128"/>
                </a:rPr>
                <a:t>調達する手段として</a:t>
              </a:r>
              <a:endParaRPr lang="en-US" altLang="ja-JP" sz="1600" b="1" dirty="0">
                <a:solidFill>
                  <a:prstClr val="white"/>
                </a:solidFill>
                <a:latin typeface="HG丸ｺﾞｼｯｸM-PRO" panose="020F0600000000000000" pitchFamily="50" charset="-128"/>
                <a:ea typeface="HG丸ｺﾞｼｯｸM-PRO" panose="020F0600000000000000" pitchFamily="50" charset="-128"/>
              </a:endParaRPr>
            </a:p>
            <a:p>
              <a:r>
                <a:rPr lang="ja-JP" altLang="en-US" sz="1600" b="1" dirty="0">
                  <a:solidFill>
                    <a:prstClr val="white"/>
                  </a:solidFill>
                  <a:latin typeface="HG丸ｺﾞｼｯｸM-PRO" panose="020F0600000000000000" pitchFamily="50" charset="-128"/>
                  <a:ea typeface="HG丸ｺﾞｼｯｸM-PRO" panose="020F0600000000000000" pitchFamily="50" charset="-128"/>
                </a:rPr>
                <a:t>ふさわしい税金です。</a:t>
              </a:r>
              <a:endParaRPr lang="en-US" altLang="ja-JP" sz="1600" b="1" dirty="0">
                <a:solidFill>
                  <a:prstClr val="white"/>
                </a:solidFill>
                <a:latin typeface="HG丸ｺﾞｼｯｸM-PRO" panose="020F0600000000000000" pitchFamily="50" charset="-128"/>
                <a:ea typeface="HG丸ｺﾞｼｯｸM-PRO" panose="020F0600000000000000" pitchFamily="50" charset="-128"/>
              </a:endParaRPr>
            </a:p>
          </p:txBody>
        </p:sp>
      </p:grpSp>
      <p:grpSp>
        <p:nvGrpSpPr>
          <p:cNvPr id="28" name="グループ化 27"/>
          <p:cNvGrpSpPr/>
          <p:nvPr/>
        </p:nvGrpSpPr>
        <p:grpSpPr>
          <a:xfrm>
            <a:off x="450023" y="329338"/>
            <a:ext cx="11051130" cy="726067"/>
            <a:chOff x="617706" y="711566"/>
            <a:chExt cx="11051130" cy="726067"/>
          </a:xfrm>
        </p:grpSpPr>
        <p:sp>
          <p:nvSpPr>
            <p:cNvPr id="29" name="円/楕円 28"/>
            <p:cNvSpPr/>
            <p:nvPr/>
          </p:nvSpPr>
          <p:spPr>
            <a:xfrm>
              <a:off x="617706" y="711566"/>
              <a:ext cx="789810" cy="726067"/>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903679" y="726722"/>
              <a:ext cx="4515980" cy="461665"/>
            </a:xfrm>
            <a:prstGeom prst="rect">
              <a:avLst/>
            </a:prstGeom>
            <a:noFill/>
          </p:spPr>
          <p:txBody>
            <a:bodyPr wrap="none" rtlCol="0">
              <a:spAutoFit/>
            </a:bodyPr>
            <a:lstStyle/>
            <a:p>
              <a:r>
                <a:rPr kumimoji="1" lang="ja-JP" altLang="en-US" sz="2400" b="1" dirty="0">
                  <a:solidFill>
                    <a:srgbClr val="CC00CC"/>
                  </a:solidFill>
                  <a:latin typeface="HG丸ｺﾞｼｯｸM-PRO" panose="020F0600000000000000" pitchFamily="50" charset="-128"/>
                  <a:ea typeface="HG丸ｺﾞｼｯｸM-PRO" panose="020F0600000000000000" pitchFamily="50" charset="-128"/>
                </a:rPr>
                <a:t>消費税率の引き上げと使いみち</a:t>
              </a:r>
            </a:p>
          </p:txBody>
        </p:sp>
        <p:cxnSp>
          <p:nvCxnSpPr>
            <p:cNvPr id="31" name="直線コネクタ 30"/>
            <p:cNvCxnSpPr/>
            <p:nvPr/>
          </p:nvCxnSpPr>
          <p:spPr>
            <a:xfrm>
              <a:off x="655093" y="1243930"/>
              <a:ext cx="11013743" cy="0"/>
            </a:xfrm>
            <a:prstGeom prst="line">
              <a:avLst/>
            </a:prstGeom>
            <a:ln w="38100">
              <a:solidFill>
                <a:srgbClr val="CC0099"/>
              </a:solidFill>
              <a:prstDash val="sysDot"/>
            </a:ln>
          </p:spPr>
          <p:style>
            <a:lnRef idx="1">
              <a:schemeClr val="accent1"/>
            </a:lnRef>
            <a:fillRef idx="0">
              <a:schemeClr val="accent1"/>
            </a:fillRef>
            <a:effectRef idx="0">
              <a:schemeClr val="accent1"/>
            </a:effectRef>
            <a:fontRef idx="minor">
              <a:schemeClr val="tx1"/>
            </a:fontRef>
          </p:style>
        </p:cxnSp>
      </p:grpSp>
      <p:sp>
        <p:nvSpPr>
          <p:cNvPr id="32" name="角丸四角形 31"/>
          <p:cNvSpPr/>
          <p:nvPr/>
        </p:nvSpPr>
        <p:spPr>
          <a:xfrm>
            <a:off x="450023" y="1006759"/>
            <a:ext cx="11310177" cy="1504960"/>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bg1"/>
                </a:solidFill>
              </a:rPr>
              <a:t>　 </a:t>
            </a:r>
            <a:r>
              <a:rPr lang="ja-JP" altLang="en-US" b="1" dirty="0">
                <a:solidFill>
                  <a:schemeClr val="bg1"/>
                </a:solidFill>
              </a:rPr>
              <a:t>消費税の標準税率は、令和元年</a:t>
            </a:r>
            <a:r>
              <a:rPr lang="en-US" altLang="ja-JP" b="1" dirty="0">
                <a:solidFill>
                  <a:schemeClr val="bg1"/>
                </a:solidFill>
              </a:rPr>
              <a:t>10</a:t>
            </a:r>
            <a:r>
              <a:rPr lang="ja-JP" altLang="en-US" b="1" dirty="0">
                <a:solidFill>
                  <a:schemeClr val="bg1"/>
                </a:solidFill>
              </a:rPr>
              <a:t>月から</a:t>
            </a:r>
            <a:r>
              <a:rPr lang="en-US" altLang="ja-JP" b="1" dirty="0">
                <a:solidFill>
                  <a:schemeClr val="bg1"/>
                </a:solidFill>
              </a:rPr>
              <a:t>10</a:t>
            </a:r>
            <a:r>
              <a:rPr lang="ja-JP" altLang="en-US" b="1" dirty="0">
                <a:solidFill>
                  <a:schemeClr val="bg1"/>
                </a:solidFill>
              </a:rPr>
              <a:t>％（消費税</a:t>
            </a:r>
            <a:r>
              <a:rPr lang="en-US" altLang="ja-JP" b="1" dirty="0">
                <a:solidFill>
                  <a:schemeClr val="bg1"/>
                </a:solidFill>
              </a:rPr>
              <a:t>7</a:t>
            </a:r>
            <a:r>
              <a:rPr lang="ja-JP" altLang="en-US" b="1" dirty="0" err="1">
                <a:solidFill>
                  <a:schemeClr val="bg1"/>
                </a:solidFill>
              </a:rPr>
              <a:t>．</a:t>
            </a:r>
            <a:r>
              <a:rPr lang="en-US" altLang="ja-JP" b="1" dirty="0">
                <a:solidFill>
                  <a:schemeClr val="bg1"/>
                </a:solidFill>
              </a:rPr>
              <a:t>8</a:t>
            </a:r>
            <a:r>
              <a:rPr lang="ja-JP" altLang="en-US" b="1" dirty="0">
                <a:solidFill>
                  <a:schemeClr val="bg1"/>
                </a:solidFill>
              </a:rPr>
              <a:t>％、地方消費税</a:t>
            </a:r>
            <a:r>
              <a:rPr lang="en-US" altLang="ja-JP" b="1" dirty="0">
                <a:solidFill>
                  <a:schemeClr val="bg1"/>
                </a:solidFill>
              </a:rPr>
              <a:t>2</a:t>
            </a:r>
            <a:r>
              <a:rPr lang="ja-JP" altLang="en-US" b="1" dirty="0" err="1">
                <a:solidFill>
                  <a:schemeClr val="bg1"/>
                </a:solidFill>
              </a:rPr>
              <a:t>．</a:t>
            </a:r>
            <a:r>
              <a:rPr lang="en-US" altLang="ja-JP" b="1" dirty="0">
                <a:solidFill>
                  <a:schemeClr val="bg1"/>
                </a:solidFill>
              </a:rPr>
              <a:t>2</a:t>
            </a:r>
            <a:r>
              <a:rPr lang="ja-JP" altLang="en-US" b="1" dirty="0">
                <a:solidFill>
                  <a:schemeClr val="bg1"/>
                </a:solidFill>
              </a:rPr>
              <a:t>％）になりました。</a:t>
            </a:r>
            <a:endParaRPr lang="en-US" altLang="ja-JP" b="1" dirty="0">
              <a:solidFill>
                <a:schemeClr val="bg1"/>
              </a:solidFill>
            </a:endParaRPr>
          </a:p>
          <a:p>
            <a:r>
              <a:rPr lang="ja-JP" altLang="en-US" b="1" dirty="0">
                <a:solidFill>
                  <a:schemeClr val="bg1"/>
                </a:solidFill>
              </a:rPr>
              <a:t>　</a:t>
            </a:r>
            <a:r>
              <a:rPr lang="ja-JP" altLang="en-US" b="1" dirty="0">
                <a:solidFill>
                  <a:schemeClr val="bg1"/>
                </a:solidFill>
                <a:highlight>
                  <a:srgbClr val="000080"/>
                </a:highlight>
              </a:rPr>
              <a:t>消費税率の引き上げによる増収分は、すべて社会保障の財源とされ、社会保障制度を安定させ、さらに充実するために使用されています。</a:t>
            </a:r>
            <a:endParaRPr lang="en-US" altLang="ja-JP" b="1" dirty="0">
              <a:solidFill>
                <a:schemeClr val="bg1"/>
              </a:solidFill>
              <a:highlight>
                <a:srgbClr val="000080"/>
              </a:highlight>
            </a:endParaRPr>
          </a:p>
          <a:p>
            <a:r>
              <a:rPr lang="ja-JP" altLang="en-US" b="1" dirty="0">
                <a:solidFill>
                  <a:schemeClr val="bg1"/>
                </a:solidFill>
              </a:rPr>
              <a:t>　少子高齢化がすすんでも、世代を問わず一人ひとりが安心して暮らせる社会を実現するために、消費税率の引き上げが実施されたのです。</a:t>
            </a:r>
            <a:endParaRPr lang="en-US" altLang="ja-JP" sz="1400" b="1" dirty="0">
              <a:solidFill>
                <a:schemeClr val="bg1"/>
              </a:solidFill>
            </a:endParaRPr>
          </a:p>
        </p:txBody>
      </p:sp>
      <p:sp>
        <p:nvSpPr>
          <p:cNvPr id="33" name="角丸四角形 32"/>
          <p:cNvSpPr/>
          <p:nvPr/>
        </p:nvSpPr>
        <p:spPr>
          <a:xfrm>
            <a:off x="8202430" y="5107"/>
            <a:ext cx="3997801" cy="516323"/>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－これからの社会と税－</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B7F0FA71-BB5B-43AE-BF9E-9047444FD576}"/>
              </a:ext>
            </a:extLst>
          </p:cNvPr>
          <p:cNvSpPr txBox="1"/>
          <p:nvPr/>
        </p:nvSpPr>
        <p:spPr>
          <a:xfrm>
            <a:off x="257542" y="37820"/>
            <a:ext cx="6323562" cy="338554"/>
          </a:xfrm>
          <a:prstGeom prst="rect">
            <a:avLst/>
          </a:prstGeom>
          <a:noFill/>
        </p:spPr>
        <p:txBody>
          <a:bodyPr wrap="square" rtlCol="0">
            <a:spAutoFit/>
          </a:bodyPr>
          <a:lstStyle/>
          <a:p>
            <a:r>
              <a:rPr lang="ja-JP" altLang="en-US" sz="1600" dirty="0">
                <a:latin typeface="UD デジタル 教科書体 NP-B" panose="02020700000000000000" pitchFamily="18" charset="-128"/>
                <a:ea typeface="UD デジタル 教科書体 NP-B" panose="02020700000000000000" pitchFamily="18" charset="-128"/>
              </a:rPr>
              <a:t>ふりかえり　公平な税の集め方と使いみち</a:t>
            </a:r>
            <a:endParaRPr kumimoji="1" lang="en-US" altLang="ja-JP" sz="1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76405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3" name="角丸四角形 32"/>
          <p:cNvSpPr/>
          <p:nvPr/>
        </p:nvSpPr>
        <p:spPr>
          <a:xfrm>
            <a:off x="8202430" y="5107"/>
            <a:ext cx="3997801" cy="516323"/>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－これからの社会と税－</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
        <p:nvSpPr>
          <p:cNvPr id="35" name="星: 5 pt 34">
            <a:extLst>
              <a:ext uri="{FF2B5EF4-FFF2-40B4-BE49-F238E27FC236}">
                <a16:creationId xmlns:a16="http://schemas.microsoft.com/office/drawing/2014/main" id="{18BFA3A6-0804-41DD-B3D5-0E2EA98B7F16}"/>
              </a:ext>
            </a:extLst>
          </p:cNvPr>
          <p:cNvSpPr/>
          <p:nvPr/>
        </p:nvSpPr>
        <p:spPr>
          <a:xfrm>
            <a:off x="11726995" y="6501440"/>
            <a:ext cx="250358" cy="195573"/>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ysClr val="windowText" lastClr="000000"/>
                </a:solidFill>
              </a:ln>
              <a:solidFill>
                <a:sysClr val="windowText" lastClr="000000"/>
              </a:solidFill>
            </a:endParaRPr>
          </a:p>
        </p:txBody>
      </p:sp>
      <p:sp>
        <p:nvSpPr>
          <p:cNvPr id="2" name="正方形/長方形 1">
            <a:extLst>
              <a:ext uri="{FF2B5EF4-FFF2-40B4-BE49-F238E27FC236}">
                <a16:creationId xmlns:a16="http://schemas.microsoft.com/office/drawing/2014/main" id="{7258E538-AC5B-4F2C-AA6E-11E3C5A9AB64}"/>
              </a:ext>
            </a:extLst>
          </p:cNvPr>
          <p:cNvSpPr/>
          <p:nvPr/>
        </p:nvSpPr>
        <p:spPr>
          <a:xfrm>
            <a:off x="214647" y="521430"/>
            <a:ext cx="11762706" cy="6309420"/>
          </a:xfrm>
          <a:prstGeom prst="rect">
            <a:avLst/>
          </a:prstGeom>
        </p:spPr>
        <p:txBody>
          <a:bodyPr wrap="square">
            <a:spAutoFit/>
          </a:bodyPr>
          <a:lstStyle/>
          <a:p>
            <a:r>
              <a:rPr lang="ja-JP" altLang="en-US" sz="6200" dirty="0">
                <a:latin typeface="HG創英角ﾎﾟｯﾌﾟ体" panose="040B0A09000000000000" pitchFamily="49" charset="-128"/>
                <a:ea typeface="HG創英角ﾎﾟｯﾌﾟ体" panose="040B0A09000000000000" pitchFamily="49" charset="-128"/>
              </a:rPr>
              <a:t>「税金」は「公共財（公共施設や公共サービス））の費用を負担するもの。</a:t>
            </a:r>
            <a:endParaRPr lang="en-US" altLang="ja-JP" sz="3200" dirty="0">
              <a:latin typeface="HG創英角ﾎﾟｯﾌﾟ体" panose="040B0A09000000000000" pitchFamily="49" charset="-128"/>
              <a:ea typeface="HG創英角ﾎﾟｯﾌﾟ体" panose="040B0A09000000000000" pitchFamily="49" charset="-128"/>
            </a:endParaRPr>
          </a:p>
          <a:p>
            <a:endParaRPr lang="en-US" altLang="ja-JP" sz="3200" dirty="0">
              <a:latin typeface="HG創英角ﾎﾟｯﾌﾟ体" panose="040B0A09000000000000" pitchFamily="49" charset="-128"/>
              <a:ea typeface="HG創英角ﾎﾟｯﾌﾟ体" panose="040B0A09000000000000" pitchFamily="49" charset="-128"/>
            </a:endParaRPr>
          </a:p>
          <a:p>
            <a:r>
              <a:rPr lang="ja-JP" altLang="en-US" sz="6200" dirty="0">
                <a:latin typeface="HG創英角ﾎﾟｯﾌﾟ体" panose="040B0A09000000000000" pitchFamily="49" charset="-128"/>
                <a:ea typeface="HG創英角ﾎﾟｯﾌﾟ体" panose="040B0A09000000000000" pitchFamily="49" charset="-128"/>
              </a:rPr>
              <a:t>「税負担の公平」を確保するために集め方が異なる税金を組み合わせている。</a:t>
            </a:r>
            <a:endParaRPr lang="en-US" altLang="ja-JP" sz="6200"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4236155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02553" y="810442"/>
            <a:ext cx="12048793" cy="5290224"/>
            <a:chOff x="109776" y="1412801"/>
            <a:chExt cx="12048793" cy="5290224"/>
          </a:xfrm>
        </p:grpSpPr>
        <p:sp>
          <p:nvSpPr>
            <p:cNvPr id="12" name="角丸四角形 11"/>
            <p:cNvSpPr/>
            <p:nvPr/>
          </p:nvSpPr>
          <p:spPr>
            <a:xfrm>
              <a:off x="1336366" y="5734536"/>
              <a:ext cx="2392680" cy="929640"/>
            </a:xfrm>
            <a:prstGeom prst="round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税務署（国税）</a:t>
              </a:r>
              <a:endParaRPr lang="en-US" altLang="ja-JP" dirty="0">
                <a:solidFill>
                  <a:prstClr val="white"/>
                </a:solidFill>
              </a:endParaRPr>
            </a:p>
            <a:p>
              <a:pPr algn="ctr"/>
              <a:r>
                <a:rPr lang="ja-JP" altLang="en-US" sz="1200" dirty="0">
                  <a:solidFill>
                    <a:prstClr val="white"/>
                  </a:solidFill>
                </a:rPr>
                <a:t>１年間に国に納められる税金</a:t>
              </a:r>
              <a:endParaRPr lang="en-US" altLang="ja-JP" sz="1200" dirty="0">
                <a:solidFill>
                  <a:prstClr val="white"/>
                </a:solidFill>
              </a:endParaRPr>
            </a:p>
            <a:p>
              <a:pPr algn="ctr"/>
              <a:r>
                <a:rPr lang="ja-JP" altLang="en-US" sz="1600" b="1" dirty="0">
                  <a:solidFill>
                    <a:prstClr val="white"/>
                  </a:solidFill>
                </a:rPr>
                <a:t>約６５兆２，３５０億円</a:t>
              </a:r>
              <a:endParaRPr lang="en-US" altLang="ja-JP" sz="1600" b="1" dirty="0">
                <a:solidFill>
                  <a:prstClr val="white"/>
                </a:solidFill>
              </a:endParaRPr>
            </a:p>
            <a:p>
              <a:pPr algn="ctr"/>
              <a:r>
                <a:rPr lang="ja-JP" altLang="en-US" sz="1100" dirty="0">
                  <a:solidFill>
                    <a:prstClr val="white"/>
                  </a:solidFill>
                </a:rPr>
                <a:t>（令和４年度当初予算）</a:t>
              </a:r>
            </a:p>
          </p:txBody>
        </p:sp>
        <p:sp>
          <p:nvSpPr>
            <p:cNvPr id="3" name="角丸四角形 2"/>
            <p:cNvSpPr/>
            <p:nvPr/>
          </p:nvSpPr>
          <p:spPr>
            <a:xfrm>
              <a:off x="179189" y="1617888"/>
              <a:ext cx="4202191" cy="4031247"/>
            </a:xfrm>
            <a:prstGeom prst="roundRect">
              <a:avLst/>
            </a:prstGeom>
            <a:noFill/>
            <a:ln w="25400">
              <a:solidFill>
                <a:srgbClr val="00CC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23" name="角丸四角形 22"/>
            <p:cNvSpPr/>
            <p:nvPr/>
          </p:nvSpPr>
          <p:spPr>
            <a:xfrm>
              <a:off x="4447223" y="1608418"/>
              <a:ext cx="6670357" cy="4040718"/>
            </a:xfrm>
            <a:prstGeom prst="roundRect">
              <a:avLst/>
            </a:prstGeom>
            <a:noFill/>
            <a:ln w="25400">
              <a:solidFill>
                <a:schemeClr val="accent5">
                  <a:lumMod val="7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1791176" y="1412801"/>
              <a:ext cx="986790" cy="391233"/>
            </a:xfrm>
            <a:prstGeom prst="round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rPr>
                <a:t>国　税</a:t>
              </a:r>
            </a:p>
          </p:txBody>
        </p:sp>
        <p:sp>
          <p:nvSpPr>
            <p:cNvPr id="10" name="角丸四角形 9"/>
            <p:cNvSpPr/>
            <p:nvPr/>
          </p:nvSpPr>
          <p:spPr>
            <a:xfrm>
              <a:off x="7193636" y="1426245"/>
              <a:ext cx="973455" cy="391233"/>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rPr>
                <a:t>地方税</a:t>
              </a:r>
            </a:p>
          </p:txBody>
        </p:sp>
        <p:sp>
          <p:nvSpPr>
            <p:cNvPr id="24" name="角丸四角形 23"/>
            <p:cNvSpPr/>
            <p:nvPr/>
          </p:nvSpPr>
          <p:spPr>
            <a:xfrm>
              <a:off x="109776" y="1863088"/>
              <a:ext cx="11167824" cy="2053323"/>
            </a:xfrm>
            <a:prstGeom prst="roundRect">
              <a:avLst/>
            </a:prstGeom>
            <a:solidFill>
              <a:schemeClr val="accent2">
                <a:lumMod val="40000"/>
                <a:lumOff val="60000"/>
                <a:alpha val="90000"/>
              </a:schemeClr>
            </a:solidFill>
            <a:ln w="25400">
              <a:solidFill>
                <a:srgbClr val="FF3399"/>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2" name="正方形/長方形 1"/>
            <p:cNvSpPr/>
            <p:nvPr/>
          </p:nvSpPr>
          <p:spPr>
            <a:xfrm>
              <a:off x="11291591" y="2093110"/>
              <a:ext cx="316226" cy="10120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600" dirty="0">
                  <a:solidFill>
                    <a:srgbClr val="FF0066"/>
                  </a:solidFill>
                </a:rPr>
                <a:t>直接税</a:t>
              </a:r>
            </a:p>
          </p:txBody>
        </p:sp>
        <p:sp>
          <p:nvSpPr>
            <p:cNvPr id="22" name="正方形/長方形 21"/>
            <p:cNvSpPr/>
            <p:nvPr/>
          </p:nvSpPr>
          <p:spPr>
            <a:xfrm>
              <a:off x="11200818" y="4052130"/>
              <a:ext cx="533400" cy="10120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600" dirty="0">
                  <a:solidFill>
                    <a:srgbClr val="5B9BD5">
                      <a:lumMod val="50000"/>
                    </a:srgbClr>
                  </a:solidFill>
                </a:rPr>
                <a:t>間接税</a:t>
              </a:r>
            </a:p>
          </p:txBody>
        </p:sp>
        <p:sp>
          <p:nvSpPr>
            <p:cNvPr id="25" name="角丸四角形 24"/>
            <p:cNvSpPr/>
            <p:nvPr/>
          </p:nvSpPr>
          <p:spPr>
            <a:xfrm>
              <a:off x="109776" y="3962021"/>
              <a:ext cx="11197055" cy="1564393"/>
            </a:xfrm>
            <a:prstGeom prst="roundRect">
              <a:avLst/>
            </a:prstGeom>
            <a:solidFill>
              <a:schemeClr val="bg2">
                <a:alpha val="73000"/>
              </a:schemeClr>
            </a:solidFill>
            <a:ln w="25400">
              <a:solidFill>
                <a:schemeClr val="accent1">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cxnSp>
          <p:nvCxnSpPr>
            <p:cNvPr id="5" name="直線コネクタ 4"/>
            <p:cNvCxnSpPr/>
            <p:nvPr/>
          </p:nvCxnSpPr>
          <p:spPr>
            <a:xfrm flipH="1">
              <a:off x="8166795" y="1767403"/>
              <a:ext cx="29104" cy="4807356"/>
            </a:xfrm>
            <a:prstGeom prst="line">
              <a:avLst/>
            </a:prstGeom>
            <a:ln w="38100">
              <a:solidFill>
                <a:schemeClr val="accent6">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382748" y="3189674"/>
              <a:ext cx="997464" cy="5633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会社も税金の</a:t>
              </a:r>
              <a:endParaRPr lang="en-US" altLang="ja-JP" sz="1000" dirty="0">
                <a:solidFill>
                  <a:prstClr val="black"/>
                </a:solidFill>
              </a:endParaRPr>
            </a:p>
            <a:p>
              <a:r>
                <a:rPr lang="ja-JP" altLang="en-US" sz="1000" dirty="0">
                  <a:solidFill>
                    <a:prstClr val="black"/>
                  </a:solidFill>
                </a:rPr>
                <a:t>額を計算して</a:t>
              </a:r>
              <a:endParaRPr lang="en-US" altLang="ja-JP" sz="1000" dirty="0">
                <a:solidFill>
                  <a:prstClr val="black"/>
                </a:solidFill>
              </a:endParaRPr>
            </a:p>
            <a:p>
              <a:r>
                <a:rPr lang="ja-JP" altLang="en-US" sz="1000" dirty="0">
                  <a:solidFill>
                    <a:prstClr val="black"/>
                  </a:solidFill>
                </a:rPr>
                <a:t>納めます。</a:t>
              </a:r>
            </a:p>
          </p:txBody>
        </p:sp>
        <p:sp>
          <p:nvSpPr>
            <p:cNvPr id="26" name="正方形/長方形 25"/>
            <p:cNvSpPr/>
            <p:nvPr/>
          </p:nvSpPr>
          <p:spPr>
            <a:xfrm>
              <a:off x="1293020" y="1893018"/>
              <a:ext cx="2609856" cy="8846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会社などで働いている人は、給料から差し引かれます。差し引かれた税金は会社などがまとめて納めます。</a:t>
              </a:r>
              <a:endParaRPr lang="en-US" altLang="ja-JP" sz="1000" dirty="0">
                <a:solidFill>
                  <a:prstClr val="black"/>
                </a:solidFill>
              </a:endParaRPr>
            </a:p>
            <a:p>
              <a:r>
                <a:rPr lang="ja-JP" altLang="en-US" sz="1000" dirty="0">
                  <a:solidFill>
                    <a:prstClr val="black"/>
                  </a:solidFill>
                </a:rPr>
                <a:t>農業をしている人や商売をしている人は、１年に１度自分の税金を計算して納めます。</a:t>
              </a:r>
              <a:endParaRPr lang="en-US" altLang="ja-JP" sz="1000" dirty="0">
                <a:solidFill>
                  <a:prstClr val="black"/>
                </a:solidFill>
              </a:endParaRPr>
            </a:p>
          </p:txBody>
        </p:sp>
        <p:sp>
          <p:nvSpPr>
            <p:cNvPr id="28" name="正方形/長方形 27"/>
            <p:cNvSpPr/>
            <p:nvPr/>
          </p:nvSpPr>
          <p:spPr>
            <a:xfrm>
              <a:off x="2397125" y="3952618"/>
              <a:ext cx="2064265" cy="38878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rgbClr val="00B050"/>
                  </a:solidFill>
                </a:rPr>
                <a:t>●たばこ税　●揮発油税</a:t>
              </a:r>
              <a:endParaRPr lang="en-US" altLang="ja-JP" sz="1400" dirty="0">
                <a:solidFill>
                  <a:srgbClr val="00B050"/>
                </a:solidFill>
              </a:endParaRPr>
            </a:p>
          </p:txBody>
        </p:sp>
        <p:sp>
          <p:nvSpPr>
            <p:cNvPr id="29" name="正方形/長方形 28"/>
            <p:cNvSpPr/>
            <p:nvPr/>
          </p:nvSpPr>
          <p:spPr>
            <a:xfrm>
              <a:off x="4557416" y="1856820"/>
              <a:ext cx="1233609" cy="5747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rgbClr val="5B9BD5">
                      <a:lumMod val="50000"/>
                    </a:srgbClr>
                  </a:solidFill>
                </a:rPr>
                <a:t>●県民税</a:t>
              </a:r>
              <a:endParaRPr lang="en-US" altLang="ja-JP" sz="1600" dirty="0">
                <a:solidFill>
                  <a:srgbClr val="5B9BD5">
                    <a:lumMod val="50000"/>
                  </a:srgbClr>
                </a:solidFill>
              </a:endParaRPr>
            </a:p>
            <a:p>
              <a:r>
                <a:rPr lang="ja-JP" altLang="en-US" sz="1600" dirty="0">
                  <a:solidFill>
                    <a:srgbClr val="5B9BD5">
                      <a:lumMod val="50000"/>
                    </a:srgbClr>
                  </a:solidFill>
                </a:rPr>
                <a:t>●事業税</a:t>
              </a:r>
              <a:endParaRPr lang="en-US" altLang="ja-JP" sz="1600" dirty="0">
                <a:solidFill>
                  <a:srgbClr val="5B9BD5">
                    <a:lumMod val="50000"/>
                  </a:srgbClr>
                </a:solidFill>
              </a:endParaRPr>
            </a:p>
          </p:txBody>
        </p:sp>
        <p:sp>
          <p:nvSpPr>
            <p:cNvPr id="30" name="正方形/長方形 29"/>
            <p:cNvSpPr/>
            <p:nvPr/>
          </p:nvSpPr>
          <p:spPr>
            <a:xfrm>
              <a:off x="6840034" y="3900071"/>
              <a:ext cx="1515041" cy="5747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rgbClr val="5B9BD5">
                      <a:lumMod val="50000"/>
                    </a:srgbClr>
                  </a:solidFill>
                </a:rPr>
                <a:t>●県たばこ税</a:t>
              </a:r>
              <a:endParaRPr lang="en-US" altLang="ja-JP" sz="1600" dirty="0">
                <a:solidFill>
                  <a:srgbClr val="5B9BD5">
                    <a:lumMod val="50000"/>
                  </a:srgbClr>
                </a:solidFill>
              </a:endParaRPr>
            </a:p>
          </p:txBody>
        </p:sp>
        <p:sp>
          <p:nvSpPr>
            <p:cNvPr id="31" name="正方形/長方形 30"/>
            <p:cNvSpPr/>
            <p:nvPr/>
          </p:nvSpPr>
          <p:spPr>
            <a:xfrm>
              <a:off x="9560739" y="3883693"/>
              <a:ext cx="1622684" cy="5747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rgbClr val="5B9BD5">
                      <a:lumMod val="50000"/>
                    </a:srgbClr>
                  </a:solidFill>
                </a:rPr>
                <a:t>●市町村たばこ税</a:t>
              </a:r>
              <a:endParaRPr lang="en-US" altLang="ja-JP" sz="1400" dirty="0">
                <a:solidFill>
                  <a:srgbClr val="5B9BD5">
                    <a:lumMod val="50000"/>
                  </a:srgbClr>
                </a:solidFill>
              </a:endParaRPr>
            </a:p>
          </p:txBody>
        </p:sp>
        <p:sp>
          <p:nvSpPr>
            <p:cNvPr id="32" name="正方形/長方形 31"/>
            <p:cNvSpPr/>
            <p:nvPr/>
          </p:nvSpPr>
          <p:spPr>
            <a:xfrm>
              <a:off x="8187214" y="1811771"/>
              <a:ext cx="1515041" cy="5747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rgbClr val="5B9BD5">
                      <a:lumMod val="50000"/>
                    </a:srgbClr>
                  </a:solidFill>
                </a:rPr>
                <a:t>●市町村民税</a:t>
              </a:r>
              <a:endParaRPr lang="en-US" altLang="ja-JP" sz="1600" dirty="0">
                <a:solidFill>
                  <a:srgbClr val="5B9BD5">
                    <a:lumMod val="50000"/>
                  </a:srgbClr>
                </a:solidFill>
              </a:endParaRPr>
            </a:p>
          </p:txBody>
        </p:sp>
        <p:pic>
          <p:nvPicPr>
            <p:cNvPr id="33" name="図 32" descr="C:\Users\A318266\Desktop\新しいフォルダー (2)\副教材イラスト（編集中）\H29_JPEG\H29_消費税.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8847" y="4267442"/>
              <a:ext cx="1399120" cy="925227"/>
            </a:xfrm>
            <a:prstGeom prst="rect">
              <a:avLst/>
            </a:prstGeom>
            <a:noFill/>
            <a:ln>
              <a:noFill/>
            </a:ln>
          </p:spPr>
        </p:pic>
        <p:sp>
          <p:nvSpPr>
            <p:cNvPr id="16" name="円/楕円 15"/>
            <p:cNvSpPr/>
            <p:nvPr/>
          </p:nvSpPr>
          <p:spPr>
            <a:xfrm>
              <a:off x="289085" y="4046753"/>
              <a:ext cx="1017270" cy="4610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消費税</a:t>
              </a:r>
            </a:p>
          </p:txBody>
        </p:sp>
        <p:pic>
          <p:nvPicPr>
            <p:cNvPr id="34" name="図 33" descr="zaimu_Illust-19-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843" y="2857323"/>
              <a:ext cx="456877" cy="936208"/>
            </a:xfrm>
            <a:prstGeom prst="rect">
              <a:avLst/>
            </a:prstGeom>
          </p:spPr>
        </p:pic>
        <p:pic>
          <p:nvPicPr>
            <p:cNvPr id="35" name="図 34" descr="zaimu_Illust-19-6.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166" y="2734730"/>
              <a:ext cx="438219" cy="1092825"/>
            </a:xfrm>
            <a:prstGeom prst="rect">
              <a:avLst/>
            </a:prstGeom>
          </p:spPr>
        </p:pic>
        <p:pic>
          <p:nvPicPr>
            <p:cNvPr id="36" name="図 35" descr="zaimu_Illust-20.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8228" y="2900382"/>
              <a:ext cx="796213" cy="871105"/>
            </a:xfrm>
            <a:prstGeom prst="rect">
              <a:avLst/>
            </a:prstGeom>
          </p:spPr>
        </p:pic>
        <p:pic>
          <p:nvPicPr>
            <p:cNvPr id="37" name="図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3166" y="2799668"/>
              <a:ext cx="1119034" cy="1119034"/>
            </a:xfrm>
            <a:prstGeom prst="rect">
              <a:avLst/>
            </a:prstGeom>
          </p:spPr>
        </p:pic>
        <p:pic>
          <p:nvPicPr>
            <p:cNvPr id="39" name="図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3201" y="2958022"/>
              <a:ext cx="1296058" cy="496807"/>
            </a:xfrm>
            <a:prstGeom prst="rect">
              <a:avLst/>
            </a:prstGeom>
          </p:spPr>
        </p:pic>
        <p:sp>
          <p:nvSpPr>
            <p:cNvPr id="40" name="正方形/長方形 39"/>
            <p:cNvSpPr/>
            <p:nvPr/>
          </p:nvSpPr>
          <p:spPr>
            <a:xfrm>
              <a:off x="4533384" y="3487176"/>
              <a:ext cx="1885837" cy="180675"/>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車を所有している人が納めます。</a:t>
              </a:r>
              <a:endParaRPr lang="en-US" altLang="ja-JP" sz="1000" dirty="0">
                <a:solidFill>
                  <a:prstClr val="black"/>
                </a:solidFill>
              </a:endParaRPr>
            </a:p>
          </p:txBody>
        </p:sp>
        <p:sp>
          <p:nvSpPr>
            <p:cNvPr id="17" name="円/楕円 16"/>
            <p:cNvSpPr/>
            <p:nvPr/>
          </p:nvSpPr>
          <p:spPr>
            <a:xfrm>
              <a:off x="4517588" y="2472064"/>
              <a:ext cx="1295400" cy="4176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自動車税</a:t>
              </a:r>
              <a:endParaRPr lang="en-US" altLang="ja-JP" sz="1400" dirty="0">
                <a:solidFill>
                  <a:prstClr val="white"/>
                </a:solidFill>
              </a:endParaRPr>
            </a:p>
            <a:p>
              <a:pPr algn="ctr"/>
              <a:r>
                <a:rPr lang="ja-JP" altLang="en-US" sz="1200" dirty="0">
                  <a:solidFill>
                    <a:prstClr val="white"/>
                  </a:solidFill>
                </a:rPr>
                <a:t>（種別割）</a:t>
              </a:r>
            </a:p>
          </p:txBody>
        </p:sp>
        <p:pic>
          <p:nvPicPr>
            <p:cNvPr id="41" name="図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2986" y="1885111"/>
              <a:ext cx="1560379" cy="1045256"/>
            </a:xfrm>
            <a:prstGeom prst="rect">
              <a:avLst/>
            </a:prstGeom>
          </p:spPr>
        </p:pic>
        <p:sp>
          <p:nvSpPr>
            <p:cNvPr id="18" name="円/楕円 17"/>
            <p:cNvSpPr/>
            <p:nvPr/>
          </p:nvSpPr>
          <p:spPr>
            <a:xfrm>
              <a:off x="6701095" y="3004488"/>
              <a:ext cx="1350585" cy="61691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不動産</a:t>
              </a:r>
              <a:endParaRPr lang="en-US" altLang="ja-JP" sz="1400" dirty="0">
                <a:solidFill>
                  <a:prstClr val="white"/>
                </a:solidFill>
              </a:endParaRPr>
            </a:p>
            <a:p>
              <a:pPr algn="ctr"/>
              <a:r>
                <a:rPr lang="ja-JP" altLang="en-US" sz="1400" dirty="0">
                  <a:solidFill>
                    <a:prstClr val="white"/>
                  </a:solidFill>
                </a:rPr>
                <a:t>取得税</a:t>
              </a:r>
              <a:endParaRPr lang="en-US" altLang="ja-JP" sz="1400" dirty="0">
                <a:solidFill>
                  <a:prstClr val="white"/>
                </a:solidFill>
              </a:endParaRPr>
            </a:p>
          </p:txBody>
        </p:sp>
        <p:sp>
          <p:nvSpPr>
            <p:cNvPr id="42" name="正方形/長方形 41"/>
            <p:cNvSpPr/>
            <p:nvPr/>
          </p:nvSpPr>
          <p:spPr>
            <a:xfrm>
              <a:off x="6328002" y="2795639"/>
              <a:ext cx="1906212" cy="186774"/>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土地や家をかった人が納めます。</a:t>
              </a:r>
              <a:endParaRPr lang="en-US" altLang="ja-JP" sz="1000" dirty="0">
                <a:solidFill>
                  <a:prstClr val="black"/>
                </a:solidFill>
              </a:endParaRPr>
            </a:p>
          </p:txBody>
        </p:sp>
        <p:pic>
          <p:nvPicPr>
            <p:cNvPr id="43" name="図 42" descr="zaimu_Illust-29.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08156" y="4454762"/>
              <a:ext cx="1648900" cy="1008986"/>
            </a:xfrm>
            <a:prstGeom prst="rect">
              <a:avLst/>
            </a:prstGeom>
          </p:spPr>
        </p:pic>
        <p:sp>
          <p:nvSpPr>
            <p:cNvPr id="44" name="正方形/長方形 43"/>
            <p:cNvSpPr/>
            <p:nvPr/>
          </p:nvSpPr>
          <p:spPr>
            <a:xfrm>
              <a:off x="4609006" y="4572709"/>
              <a:ext cx="1544955" cy="674320"/>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latin typeface="ＭＳ Ｐゴシック" panose="020B0600070205080204" pitchFamily="50" charset="-128"/>
                </a:rPr>
                <a:t>消費税</a:t>
              </a:r>
              <a:r>
                <a:rPr lang="en-US" altLang="ja-JP" sz="1000" dirty="0">
                  <a:solidFill>
                    <a:prstClr val="black"/>
                  </a:solidFill>
                  <a:latin typeface="ＭＳ Ｐゴシック" panose="020B0600070205080204" pitchFamily="50" charset="-128"/>
                </a:rPr>
                <a:t>10%</a:t>
              </a:r>
              <a:r>
                <a:rPr lang="ja-JP" altLang="en-US" sz="1000" dirty="0">
                  <a:solidFill>
                    <a:prstClr val="black"/>
                  </a:solidFill>
                  <a:latin typeface="ＭＳ Ｐゴシック" panose="020B0600070205080204" pitchFamily="50" charset="-128"/>
                </a:rPr>
                <a:t>のうち、</a:t>
              </a:r>
              <a:r>
                <a:rPr lang="en-US" altLang="ja-JP" sz="1000" dirty="0">
                  <a:solidFill>
                    <a:prstClr val="black"/>
                  </a:solidFill>
                  <a:latin typeface="ＭＳ Ｐゴシック" panose="020B0600070205080204" pitchFamily="50" charset="-128"/>
                </a:rPr>
                <a:t>7</a:t>
              </a:r>
              <a:r>
                <a:rPr lang="ja-JP" altLang="en-US" sz="1000" dirty="0" err="1">
                  <a:solidFill>
                    <a:prstClr val="black"/>
                  </a:solidFill>
                  <a:latin typeface="ＭＳ Ｐゴシック" panose="020B0600070205080204" pitchFamily="50" charset="-128"/>
                </a:rPr>
                <a:t>．</a:t>
              </a:r>
              <a:r>
                <a:rPr lang="en-US" altLang="ja-JP" sz="1000" dirty="0">
                  <a:solidFill>
                    <a:prstClr val="black"/>
                  </a:solidFill>
                  <a:latin typeface="ＭＳ Ｐゴシック" panose="020B0600070205080204" pitchFamily="50" charset="-128"/>
                </a:rPr>
                <a:t>8%</a:t>
              </a:r>
              <a:r>
                <a:rPr lang="ja-JP" altLang="en-US" sz="1000" dirty="0">
                  <a:solidFill>
                    <a:prstClr val="black"/>
                  </a:solidFill>
                  <a:latin typeface="ＭＳ Ｐゴシック" panose="020B0600070205080204" pitchFamily="50" charset="-128"/>
                </a:rPr>
                <a:t>分が国税、</a:t>
              </a:r>
              <a:r>
                <a:rPr lang="en-US" altLang="ja-JP" sz="1000" dirty="0">
                  <a:solidFill>
                    <a:prstClr val="black"/>
                  </a:solidFill>
                  <a:latin typeface="ＭＳ Ｐゴシック" panose="020B0600070205080204" pitchFamily="50" charset="-128"/>
                </a:rPr>
                <a:t>2</a:t>
              </a:r>
              <a:r>
                <a:rPr lang="ja-JP" altLang="en-US" sz="1000" dirty="0" err="1">
                  <a:solidFill>
                    <a:prstClr val="black"/>
                  </a:solidFill>
                  <a:latin typeface="ＭＳ Ｐゴシック" panose="020B0600070205080204" pitchFamily="50" charset="-128"/>
                </a:rPr>
                <a:t>．</a:t>
              </a:r>
              <a:r>
                <a:rPr lang="en-US" altLang="ja-JP" sz="1000" dirty="0">
                  <a:solidFill>
                    <a:prstClr val="black"/>
                  </a:solidFill>
                  <a:latin typeface="ＭＳ Ｐゴシック" panose="020B0600070205080204" pitchFamily="50" charset="-128"/>
                </a:rPr>
                <a:t>2%</a:t>
              </a:r>
              <a:r>
                <a:rPr lang="ja-JP" altLang="en-US" sz="1000" dirty="0">
                  <a:solidFill>
                    <a:prstClr val="black"/>
                  </a:solidFill>
                  <a:latin typeface="ＭＳ Ｐゴシック" panose="020B0600070205080204" pitchFamily="50" charset="-128"/>
                </a:rPr>
                <a:t>分は地方消費税として納めます。</a:t>
              </a:r>
              <a:endParaRPr lang="en-US" altLang="ja-JP" sz="1000" dirty="0">
                <a:solidFill>
                  <a:prstClr val="black"/>
                </a:solidFill>
                <a:latin typeface="ＭＳ Ｐゴシック" panose="020B0600070205080204" pitchFamily="50" charset="-128"/>
              </a:endParaRPr>
            </a:p>
          </p:txBody>
        </p:sp>
        <p:sp>
          <p:nvSpPr>
            <p:cNvPr id="20" name="円/楕円 19"/>
            <p:cNvSpPr/>
            <p:nvPr/>
          </p:nvSpPr>
          <p:spPr>
            <a:xfrm>
              <a:off x="4663201" y="4121426"/>
              <a:ext cx="1544955" cy="4167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地方消費税</a:t>
              </a:r>
              <a:endParaRPr lang="en-US" altLang="ja-JP" sz="1400" dirty="0">
                <a:solidFill>
                  <a:prstClr val="white"/>
                </a:solidFill>
              </a:endParaRPr>
            </a:p>
          </p:txBody>
        </p:sp>
        <p:pic>
          <p:nvPicPr>
            <p:cNvPr id="45" name="図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55109" y="1968200"/>
              <a:ext cx="1445585" cy="1243434"/>
            </a:xfrm>
            <a:prstGeom prst="rect">
              <a:avLst/>
            </a:prstGeom>
          </p:spPr>
        </p:pic>
        <p:sp>
          <p:nvSpPr>
            <p:cNvPr id="46" name="正方形/長方形 45"/>
            <p:cNvSpPr/>
            <p:nvPr/>
          </p:nvSpPr>
          <p:spPr>
            <a:xfrm>
              <a:off x="9279648" y="3406542"/>
              <a:ext cx="1799009" cy="359618"/>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土地や建物を所有している人が納めます。</a:t>
              </a:r>
              <a:endParaRPr lang="en-US" altLang="ja-JP" sz="1000" dirty="0">
                <a:solidFill>
                  <a:prstClr val="black"/>
                </a:solidFill>
              </a:endParaRPr>
            </a:p>
          </p:txBody>
        </p:sp>
        <p:sp>
          <p:nvSpPr>
            <p:cNvPr id="13" name="角丸四角形 12"/>
            <p:cNvSpPr/>
            <p:nvPr/>
          </p:nvSpPr>
          <p:spPr>
            <a:xfrm>
              <a:off x="8234214" y="5763679"/>
              <a:ext cx="2936081" cy="92964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県内の各市町村</a:t>
              </a:r>
              <a:r>
                <a:rPr lang="ja-JP" altLang="en-US" sz="1600" dirty="0">
                  <a:solidFill>
                    <a:prstClr val="white"/>
                  </a:solidFill>
                </a:rPr>
                <a:t>（市町村税）</a:t>
              </a:r>
              <a:endParaRPr lang="en-US" altLang="ja-JP" sz="1600" dirty="0">
                <a:solidFill>
                  <a:prstClr val="white"/>
                </a:solidFill>
              </a:endParaRPr>
            </a:p>
            <a:p>
              <a:pPr algn="ctr"/>
              <a:r>
                <a:rPr lang="ja-JP" altLang="en-US" sz="1200" dirty="0">
                  <a:solidFill>
                    <a:prstClr val="white"/>
                  </a:solidFill>
                </a:rPr>
                <a:t>１年間に市町村に納められる税金</a:t>
              </a:r>
              <a:endParaRPr lang="en-US" altLang="ja-JP" sz="1200" dirty="0">
                <a:solidFill>
                  <a:prstClr val="white"/>
                </a:solidFill>
              </a:endParaRPr>
            </a:p>
            <a:p>
              <a:pPr algn="ctr"/>
              <a:r>
                <a:rPr lang="ja-JP" altLang="en-US" sz="1600" b="1" dirty="0">
                  <a:solidFill>
                    <a:prstClr val="white"/>
                  </a:solidFill>
                </a:rPr>
                <a:t>約４，３５５億円</a:t>
              </a:r>
              <a:endParaRPr lang="en-US" altLang="ja-JP" sz="1600" b="1" dirty="0">
                <a:solidFill>
                  <a:prstClr val="white"/>
                </a:solidFill>
              </a:endParaRPr>
            </a:p>
            <a:p>
              <a:pPr algn="ctr"/>
              <a:r>
                <a:rPr lang="ja-JP" altLang="en-US" sz="1100" dirty="0">
                  <a:solidFill>
                    <a:prstClr val="white"/>
                  </a:solidFill>
                </a:rPr>
                <a:t>（令和４年度当初予算）</a:t>
              </a:r>
            </a:p>
          </p:txBody>
        </p:sp>
        <p:sp>
          <p:nvSpPr>
            <p:cNvPr id="11" name="角丸四角形 10"/>
            <p:cNvSpPr/>
            <p:nvPr/>
          </p:nvSpPr>
          <p:spPr>
            <a:xfrm>
              <a:off x="5160053" y="5773385"/>
              <a:ext cx="2399348" cy="92964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Ｉ　県（県税）</a:t>
              </a:r>
              <a:endParaRPr lang="en-US" altLang="ja-JP" dirty="0">
                <a:solidFill>
                  <a:prstClr val="white"/>
                </a:solidFill>
              </a:endParaRPr>
            </a:p>
            <a:p>
              <a:pPr algn="ctr"/>
              <a:r>
                <a:rPr lang="ja-JP" altLang="en-US" sz="1200" dirty="0">
                  <a:solidFill>
                    <a:prstClr val="white"/>
                  </a:solidFill>
                </a:rPr>
                <a:t>１年間に県に納められる税金</a:t>
              </a:r>
              <a:endParaRPr lang="en-US" altLang="ja-JP" sz="1200" dirty="0">
                <a:solidFill>
                  <a:prstClr val="white"/>
                </a:solidFill>
              </a:endParaRPr>
            </a:p>
            <a:p>
              <a:pPr algn="ctr"/>
              <a:r>
                <a:rPr lang="ja-JP" altLang="en-US" sz="1600" b="1" dirty="0">
                  <a:solidFill>
                    <a:prstClr val="white"/>
                  </a:solidFill>
                </a:rPr>
                <a:t>約３，９８１億円</a:t>
              </a:r>
              <a:endParaRPr lang="en-US" altLang="ja-JP" sz="1600" b="1" dirty="0">
                <a:solidFill>
                  <a:prstClr val="white"/>
                </a:solidFill>
              </a:endParaRPr>
            </a:p>
            <a:p>
              <a:pPr algn="ctr"/>
              <a:r>
                <a:rPr lang="ja-JP" altLang="en-US" sz="1100" dirty="0">
                  <a:solidFill>
                    <a:prstClr val="white"/>
                  </a:solidFill>
                </a:rPr>
                <a:t>（令和４年度当初予算）</a:t>
              </a:r>
            </a:p>
          </p:txBody>
        </p:sp>
        <p:sp>
          <p:nvSpPr>
            <p:cNvPr id="49" name="正方形/長方形 48"/>
            <p:cNvSpPr/>
            <p:nvPr/>
          </p:nvSpPr>
          <p:spPr>
            <a:xfrm>
              <a:off x="8298453" y="4407152"/>
              <a:ext cx="1390250" cy="620616"/>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温泉に入ったときに支払った入湯税は施設がまとめて納めます。</a:t>
              </a:r>
              <a:endParaRPr lang="en-US" altLang="ja-JP" sz="1000" dirty="0">
                <a:solidFill>
                  <a:prstClr val="black"/>
                </a:solidFill>
              </a:endParaRPr>
            </a:p>
          </p:txBody>
        </p:sp>
        <p:sp>
          <p:nvSpPr>
            <p:cNvPr id="27" name="正方形/長方形 26"/>
            <p:cNvSpPr/>
            <p:nvPr/>
          </p:nvSpPr>
          <p:spPr>
            <a:xfrm>
              <a:off x="884166" y="5152769"/>
              <a:ext cx="2851859" cy="3207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買い物をしたときに支払った消費税は、お店などがまとめて納めます。</a:t>
              </a:r>
              <a:endParaRPr lang="en-US" altLang="ja-JP" sz="1000" dirty="0">
                <a:solidFill>
                  <a:prstClr val="black"/>
                </a:solidFill>
              </a:endParaRPr>
            </a:p>
          </p:txBody>
        </p:sp>
        <p:sp>
          <p:nvSpPr>
            <p:cNvPr id="54" name="正方形/長方形 53"/>
            <p:cNvSpPr/>
            <p:nvPr/>
          </p:nvSpPr>
          <p:spPr>
            <a:xfrm>
              <a:off x="11572555" y="1936301"/>
              <a:ext cx="563611" cy="1915427"/>
            </a:xfrm>
            <a:prstGeom prst="rect">
              <a:avLst/>
            </a:prstGeom>
            <a:solidFill>
              <a:srgbClr val="FF3399">
                <a:alpha val="3000"/>
              </a:srgbClr>
            </a:solidFill>
            <a:ln>
              <a:solidFill>
                <a:srgbClr val="FF3399"/>
              </a:solidFill>
              <a:prstDash val="sysDot"/>
            </a:ln>
          </p:spPr>
          <p:style>
            <a:lnRef idx="2">
              <a:schemeClr val="accent6"/>
            </a:lnRef>
            <a:fillRef idx="1">
              <a:schemeClr val="lt1"/>
            </a:fillRef>
            <a:effectRef idx="0">
              <a:schemeClr val="accent6"/>
            </a:effectRef>
            <a:fontRef idx="minor">
              <a:schemeClr val="dk1"/>
            </a:fontRef>
          </p:style>
          <p:txBody>
            <a:bodyPr vert="eaVert" rtlCol="0" anchor="ctr"/>
            <a:lstStyle/>
            <a:p>
              <a:r>
                <a:rPr lang="ja-JP" altLang="en-US" sz="1100" dirty="0">
                  <a:solidFill>
                    <a:prstClr val="black"/>
                  </a:solidFill>
                </a:rPr>
                <a:t>税金を負担する人が直接、国や地方公共団体に納める税金</a:t>
              </a:r>
              <a:endParaRPr lang="en-US" altLang="ja-JP" sz="1100" dirty="0">
                <a:solidFill>
                  <a:prstClr val="black"/>
                </a:solidFill>
              </a:endParaRPr>
            </a:p>
          </p:txBody>
        </p:sp>
        <p:sp>
          <p:nvSpPr>
            <p:cNvPr id="55" name="正方形/長方形 54"/>
            <p:cNvSpPr/>
            <p:nvPr/>
          </p:nvSpPr>
          <p:spPr>
            <a:xfrm>
              <a:off x="11592267" y="4063215"/>
              <a:ext cx="566302" cy="1540200"/>
            </a:xfrm>
            <a:prstGeom prst="rect">
              <a:avLst/>
            </a:prstGeom>
            <a:solidFill>
              <a:schemeClr val="accent1">
                <a:lumMod val="50000"/>
                <a:alpha val="3000"/>
              </a:schemeClr>
            </a:solidFill>
            <a:ln>
              <a:solidFill>
                <a:schemeClr val="accent1">
                  <a:lumMod val="50000"/>
                </a:schemeClr>
              </a:solidFill>
              <a:prstDash val="sysDot"/>
            </a:ln>
          </p:spPr>
          <p:style>
            <a:lnRef idx="2">
              <a:schemeClr val="accent6"/>
            </a:lnRef>
            <a:fillRef idx="1">
              <a:schemeClr val="lt1"/>
            </a:fillRef>
            <a:effectRef idx="0">
              <a:schemeClr val="accent6"/>
            </a:effectRef>
            <a:fontRef idx="minor">
              <a:schemeClr val="dk1"/>
            </a:fontRef>
          </p:style>
          <p:txBody>
            <a:bodyPr vert="eaVert" rtlCol="0" anchor="ctr"/>
            <a:lstStyle/>
            <a:p>
              <a:r>
                <a:rPr lang="ja-JP" altLang="en-US" sz="1100" dirty="0">
                  <a:solidFill>
                    <a:prstClr val="black"/>
                  </a:solidFill>
                </a:rPr>
                <a:t>実質的に税金を負担する人とそれを納める人が異なる税金</a:t>
              </a:r>
              <a:endParaRPr lang="en-US" altLang="ja-JP" sz="1100" dirty="0">
                <a:solidFill>
                  <a:prstClr val="black"/>
                </a:solidFill>
              </a:endParaRPr>
            </a:p>
          </p:txBody>
        </p:sp>
        <p:sp>
          <p:nvSpPr>
            <p:cNvPr id="14" name="円/楕円 13"/>
            <p:cNvSpPr/>
            <p:nvPr/>
          </p:nvSpPr>
          <p:spPr>
            <a:xfrm>
              <a:off x="256700" y="1920619"/>
              <a:ext cx="1082040" cy="4253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所得税</a:t>
              </a:r>
            </a:p>
          </p:txBody>
        </p:sp>
        <p:sp>
          <p:nvSpPr>
            <p:cNvPr id="15" name="円/楕円 14"/>
            <p:cNvSpPr/>
            <p:nvPr/>
          </p:nvSpPr>
          <p:spPr>
            <a:xfrm>
              <a:off x="2223858" y="2815481"/>
              <a:ext cx="1039891" cy="39885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法人税</a:t>
              </a:r>
            </a:p>
          </p:txBody>
        </p:sp>
        <p:sp>
          <p:nvSpPr>
            <p:cNvPr id="19" name="円/楕円 18"/>
            <p:cNvSpPr/>
            <p:nvPr/>
          </p:nvSpPr>
          <p:spPr>
            <a:xfrm>
              <a:off x="8404860" y="3034859"/>
              <a:ext cx="1645920" cy="3900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固定資産税</a:t>
              </a:r>
              <a:endParaRPr lang="en-US" altLang="ja-JP" sz="1400" dirty="0">
                <a:solidFill>
                  <a:prstClr val="white"/>
                </a:solidFill>
              </a:endParaRPr>
            </a:p>
          </p:txBody>
        </p:sp>
        <p:pic>
          <p:nvPicPr>
            <p:cNvPr id="51" name="図 50"/>
            <p:cNvPicPr>
              <a:picLocks noChangeAspect="1"/>
            </p:cNvPicPr>
            <p:nvPr/>
          </p:nvPicPr>
          <p:blipFill>
            <a:blip r:embed="rId12"/>
            <a:stretch>
              <a:fillRect/>
            </a:stretch>
          </p:blipFill>
          <p:spPr>
            <a:xfrm>
              <a:off x="9704139" y="4436462"/>
              <a:ext cx="1235595" cy="867084"/>
            </a:xfrm>
            <a:prstGeom prst="rect">
              <a:avLst/>
            </a:prstGeom>
          </p:spPr>
        </p:pic>
        <p:sp>
          <p:nvSpPr>
            <p:cNvPr id="21" name="円/楕円 20"/>
            <p:cNvSpPr/>
            <p:nvPr/>
          </p:nvSpPr>
          <p:spPr>
            <a:xfrm>
              <a:off x="8705252" y="4986000"/>
              <a:ext cx="1143000" cy="3866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入湯税</a:t>
              </a:r>
              <a:endParaRPr lang="en-US" altLang="ja-JP" sz="1400" dirty="0">
                <a:solidFill>
                  <a:prstClr val="white"/>
                </a:solidFill>
              </a:endParaRPr>
            </a:p>
          </p:txBody>
        </p:sp>
      </p:grpSp>
      <p:grpSp>
        <p:nvGrpSpPr>
          <p:cNvPr id="52" name="グループ化 51"/>
          <p:cNvGrpSpPr/>
          <p:nvPr/>
        </p:nvGrpSpPr>
        <p:grpSpPr>
          <a:xfrm>
            <a:off x="-193185" y="238044"/>
            <a:ext cx="7633640" cy="707886"/>
            <a:chOff x="342836" y="364699"/>
            <a:chExt cx="7633640" cy="792422"/>
          </a:xfrm>
        </p:grpSpPr>
        <p:sp>
          <p:nvSpPr>
            <p:cNvPr id="53" name="ホームベース 52"/>
            <p:cNvSpPr/>
            <p:nvPr/>
          </p:nvSpPr>
          <p:spPr>
            <a:xfrm>
              <a:off x="780258" y="513185"/>
              <a:ext cx="6942176" cy="51816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342836" y="364699"/>
              <a:ext cx="7633640" cy="792422"/>
            </a:xfrm>
            <a:prstGeom prst="rect">
              <a:avLst/>
            </a:prstGeom>
            <a:noFill/>
          </p:spPr>
          <p:txBody>
            <a:bodyPr wrap="square" lIns="91440" tIns="45720" rIns="91440" bIns="45720">
              <a:spAutoFit/>
            </a:bodyPr>
            <a:lstStyle/>
            <a:p>
              <a:pPr algn="ctr"/>
              <a:r>
                <a:rPr lang="ja-JP" altLang="en-US" sz="4000" b="1"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rPr>
                <a:t>税のしくみや使いみちを知ろう</a:t>
              </a:r>
            </a:p>
          </p:txBody>
        </p:sp>
      </p:grpSp>
      <p:sp>
        <p:nvSpPr>
          <p:cNvPr id="57" name="正方形/長方形 56"/>
          <p:cNvSpPr/>
          <p:nvPr/>
        </p:nvSpPr>
        <p:spPr>
          <a:xfrm>
            <a:off x="389159" y="6190160"/>
            <a:ext cx="8774907" cy="616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dirty="0">
                <a:solidFill>
                  <a:srgbClr val="5B9BD5">
                    <a:lumMod val="50000"/>
                  </a:srgbClr>
                </a:solidFill>
                <a:latin typeface="HG丸ｺﾞｼｯｸM-PRO" panose="020F0600000000000000" pitchFamily="50" charset="-128"/>
                <a:ea typeface="HG丸ｺﾞｼｯｸM-PRO" panose="020F0600000000000000" pitchFamily="50" charset="-128"/>
              </a:rPr>
              <a:t>―</a:t>
            </a:r>
            <a:r>
              <a:rPr lang="ja-JP" altLang="en-US" dirty="0">
                <a:solidFill>
                  <a:srgbClr val="5B9BD5">
                    <a:lumMod val="50000"/>
                  </a:srgbClr>
                </a:solidFill>
                <a:latin typeface="HG丸ｺﾞｼｯｸM-PRO" panose="020F0600000000000000" pitchFamily="50" charset="-128"/>
                <a:ea typeface="HG丸ｺﾞｼｯｸM-PRO" panose="020F0600000000000000" pitchFamily="50" charset="-128"/>
              </a:rPr>
              <a:t>　税についてインターネットで調べてみよう　</a:t>
            </a:r>
            <a:r>
              <a:rPr lang="en-US" altLang="ja-JP" dirty="0">
                <a:solidFill>
                  <a:srgbClr val="5B9BD5">
                    <a:lumMod val="50000"/>
                  </a:srgbClr>
                </a:solidFill>
                <a:latin typeface="HG丸ｺﾞｼｯｸM-PRO" panose="020F0600000000000000" pitchFamily="50" charset="-128"/>
                <a:ea typeface="HG丸ｺﾞｼｯｸM-PRO" panose="020F0600000000000000" pitchFamily="50" charset="-128"/>
              </a:rPr>
              <a:t>―</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・財務省 </a:t>
            </a:r>
            <a:r>
              <a:rPr lang="en-US" altLang="ja-JP" sz="1400" dirty="0">
                <a:solidFill>
                  <a:prstClr val="black"/>
                </a:solidFill>
                <a:latin typeface="HG丸ｺﾞｼｯｸM-PRO" panose="020F0600000000000000" pitchFamily="50" charset="-128"/>
                <a:ea typeface="HG丸ｺﾞｼｯｸM-PRO" panose="020F0600000000000000" pitchFamily="50" charset="-128"/>
                <a:hlinkClick r:id="rId13"/>
              </a:rPr>
              <a:t>https://www.mof.go.jp</a:t>
            </a:r>
            <a:r>
              <a:rPr lang="ja-JP" altLang="en-US" sz="1400" dirty="0">
                <a:solidFill>
                  <a:prstClr val="black"/>
                </a:solidFill>
                <a:latin typeface="HG丸ｺﾞｼｯｸM-PRO" panose="020F0600000000000000" pitchFamily="50" charset="-128"/>
                <a:ea typeface="HG丸ｺﾞｼｯｸM-PRO" panose="020F0600000000000000" pitchFamily="50" charset="-128"/>
              </a:rPr>
              <a:t>　・国税庁 </a:t>
            </a:r>
            <a:r>
              <a:rPr lang="en-US" altLang="ja-JP" sz="1400" dirty="0">
                <a:solidFill>
                  <a:prstClr val="black"/>
                </a:solidFill>
                <a:latin typeface="HG丸ｺﾞｼｯｸM-PRO" panose="020F0600000000000000" pitchFamily="50" charset="-128"/>
                <a:ea typeface="HG丸ｺﾞｼｯｸM-PRO" panose="020F0600000000000000" pitchFamily="50" charset="-128"/>
                <a:hlinkClick r:id="rId13"/>
              </a:rPr>
              <a:t> </a:t>
            </a:r>
            <a:r>
              <a:rPr lang="en-US" altLang="ja-JP" sz="1400" dirty="0">
                <a:solidFill>
                  <a:prstClr val="black"/>
                </a:solidFill>
                <a:latin typeface="HG丸ｺﾞｼｯｸM-PRO" panose="020F0600000000000000" pitchFamily="50" charset="-128"/>
                <a:ea typeface="HG丸ｺﾞｼｯｸM-PRO" panose="020F0600000000000000" pitchFamily="50" charset="-128"/>
                <a:hlinkClick r:id="rId14"/>
              </a:rPr>
              <a:t>https://www.nta.go.jp</a:t>
            </a:r>
            <a:r>
              <a:rPr lang="en-US" altLang="ja-JP"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a:solidFill>
                  <a:prstClr val="black"/>
                </a:solidFill>
                <a:latin typeface="HG丸ｺﾞｼｯｸM-PRO" panose="020F0600000000000000" pitchFamily="50" charset="-128"/>
                <a:ea typeface="HG丸ｺﾞｼｯｸM-PRO" panose="020F0600000000000000" pitchFamily="50" charset="-128"/>
              </a:rPr>
              <a:t>　・各県市町村のホームページ</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58" name="図 57"/>
          <p:cNvPicPr/>
          <p:nvPr/>
        </p:nvPicPr>
        <p:blipFill>
          <a:blip r:embed="rId15">
            <a:clrChange>
              <a:clrFrom>
                <a:srgbClr val="FFFFFF"/>
              </a:clrFrom>
              <a:clrTo>
                <a:srgbClr val="FFFFFF">
                  <a:alpha val="0"/>
                </a:srgbClr>
              </a:clrTo>
            </a:clrChange>
          </a:blip>
          <a:stretch>
            <a:fillRect/>
          </a:stretch>
        </p:blipFill>
        <p:spPr>
          <a:xfrm>
            <a:off x="3932020" y="5023255"/>
            <a:ext cx="1297124" cy="1105615"/>
          </a:xfrm>
          <a:prstGeom prst="rect">
            <a:avLst/>
          </a:prstGeom>
        </p:spPr>
      </p:pic>
      <p:pic>
        <p:nvPicPr>
          <p:cNvPr id="59" name="図 58"/>
          <p:cNvPicPr/>
          <p:nvPr/>
        </p:nvPicPr>
        <p:blipFill>
          <a:blip r:embed="rId16">
            <a:clrChange>
              <a:clrFrom>
                <a:srgbClr val="FFFFFF"/>
              </a:clrFrom>
              <a:clrTo>
                <a:srgbClr val="FFFFFF">
                  <a:alpha val="0"/>
                </a:srgbClr>
              </a:clrTo>
            </a:clrChange>
          </a:blip>
          <a:stretch>
            <a:fillRect/>
          </a:stretch>
        </p:blipFill>
        <p:spPr>
          <a:xfrm>
            <a:off x="11144047" y="5322043"/>
            <a:ext cx="984895" cy="858411"/>
          </a:xfrm>
          <a:prstGeom prst="rect">
            <a:avLst/>
          </a:prstGeom>
        </p:spPr>
      </p:pic>
      <p:pic>
        <p:nvPicPr>
          <p:cNvPr id="60" name="図 59"/>
          <p:cNvPicPr/>
          <p:nvPr/>
        </p:nvPicPr>
        <p:blipFill>
          <a:blip r:embed="rId17">
            <a:clrChange>
              <a:clrFrom>
                <a:srgbClr val="FFFFFF"/>
              </a:clrFrom>
              <a:clrTo>
                <a:srgbClr val="FFFFFF">
                  <a:alpha val="0"/>
                </a:srgbClr>
              </a:clrTo>
            </a:clrChange>
          </a:blip>
          <a:stretch>
            <a:fillRect/>
          </a:stretch>
        </p:blipFill>
        <p:spPr>
          <a:xfrm>
            <a:off x="-76040" y="5229476"/>
            <a:ext cx="1529715" cy="840740"/>
          </a:xfrm>
          <a:prstGeom prst="rect">
            <a:avLst/>
          </a:prstGeom>
        </p:spPr>
      </p:pic>
      <p:sp>
        <p:nvSpPr>
          <p:cNvPr id="61" name="テキスト ボックス 60">
            <a:extLst>
              <a:ext uri="{FF2B5EF4-FFF2-40B4-BE49-F238E27FC236}">
                <a16:creationId xmlns:a16="http://schemas.microsoft.com/office/drawing/2014/main" id="{8E469618-3C00-4C55-8D5F-74C03B441801}"/>
              </a:ext>
            </a:extLst>
          </p:cNvPr>
          <p:cNvSpPr txBox="1"/>
          <p:nvPr/>
        </p:nvSpPr>
        <p:spPr>
          <a:xfrm>
            <a:off x="5338993" y="45335"/>
            <a:ext cx="6724918" cy="369332"/>
          </a:xfrm>
          <a:prstGeom prst="rect">
            <a:avLst/>
          </a:prstGeom>
          <a:noFill/>
        </p:spPr>
        <p:txBody>
          <a:bodyPr wrap="none" rtlCol="0">
            <a:spAutoFit/>
          </a:bodyPr>
          <a:lstStyle/>
          <a:p>
            <a:r>
              <a:rPr lang="ja-JP" altLang="en-US" dirty="0">
                <a:latin typeface="UD デジタル 教科書体 NP-B" panose="02020700000000000000" pitchFamily="18" charset="-128"/>
                <a:ea typeface="UD デジタル 教科書体 NP-B" panose="02020700000000000000" pitchFamily="18" charset="-128"/>
              </a:rPr>
              <a:t>（参考資料）</a:t>
            </a:r>
            <a:r>
              <a:rPr kumimoji="1" lang="ja-JP" altLang="en-US" dirty="0">
                <a:latin typeface="UD デジタル 教科書体 NP-B" panose="02020700000000000000" pitchFamily="18" charset="-128"/>
                <a:ea typeface="UD デジタル 教科書体 NP-B" panose="02020700000000000000" pitchFamily="18" charset="-128"/>
              </a:rPr>
              <a:t>税のしくみ</a:t>
            </a:r>
            <a:r>
              <a:rPr lang="ja-JP" altLang="en-US" dirty="0">
                <a:latin typeface="UD デジタル 教科書体 NP-B" panose="02020700000000000000" pitchFamily="18" charset="-128"/>
                <a:ea typeface="UD デジタル 教科書体 NP-B" panose="02020700000000000000" pitchFamily="18" charset="-128"/>
              </a:rPr>
              <a:t>や役割</a:t>
            </a:r>
            <a:r>
              <a:rPr kumimoji="1" lang="ja-JP" altLang="en-US" dirty="0">
                <a:latin typeface="UD デジタル 教科書体 NP-B" panose="02020700000000000000" pitchFamily="18" charset="-128"/>
                <a:ea typeface="UD デジタル 教科書体 NP-B" panose="02020700000000000000" pitchFamily="18" charset="-128"/>
              </a:rPr>
              <a:t>　</a:t>
            </a:r>
            <a:r>
              <a:rPr kumimoji="1" lang="ja-JP" altLang="en-US" sz="1600" dirty="0">
                <a:highlight>
                  <a:srgbClr val="CCCCFF"/>
                </a:highlight>
                <a:latin typeface="UD デジタル 教科書体 NP-B" panose="02020700000000000000" pitchFamily="18" charset="-128"/>
                <a:ea typeface="UD デジタル 教科書体 NP-B" panose="02020700000000000000" pitchFamily="18" charset="-128"/>
              </a:rPr>
              <a:t>～税金は何のために</a:t>
            </a:r>
            <a:r>
              <a:rPr lang="ja-JP" altLang="en-US" sz="1600" dirty="0">
                <a:highlight>
                  <a:srgbClr val="CCCCFF"/>
                </a:highlight>
                <a:latin typeface="UD デジタル 教科書体 NP-B" panose="02020700000000000000" pitchFamily="18" charset="-128"/>
                <a:ea typeface="UD デジタル 教科書体 NP-B" panose="02020700000000000000" pitchFamily="18" charset="-128"/>
              </a:rPr>
              <a:t>必要なの？～</a:t>
            </a:r>
            <a:endParaRPr kumimoji="1" lang="en-US" altLang="ja-JP" sz="1600" dirty="0">
              <a:highlight>
                <a:srgbClr val="CCCCFF"/>
              </a:highlight>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89034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6593761" y="1903701"/>
            <a:ext cx="5334000" cy="4776499"/>
          </a:xfrm>
          <a:prstGeom prst="roundRect">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579338" y="1935924"/>
            <a:ext cx="4587240" cy="5181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white"/>
                </a:solidFill>
              </a:rPr>
              <a:t>公立学校の児童・生徒一人あたりの年間教育費</a:t>
            </a:r>
          </a:p>
        </p:txBody>
      </p:sp>
      <p:sp>
        <p:nvSpPr>
          <p:cNvPr id="9" name="正方形/長方形 8"/>
          <p:cNvSpPr/>
          <p:nvPr/>
        </p:nvSpPr>
        <p:spPr>
          <a:xfrm>
            <a:off x="479209" y="6433177"/>
            <a:ext cx="5263719" cy="348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prstClr val="black"/>
                </a:solidFill>
                <a:latin typeface="BIZ UDPゴシック" panose="020B0400000000000000" pitchFamily="50" charset="-128"/>
                <a:ea typeface="BIZ UDPゴシック" panose="020B0400000000000000" pitchFamily="50" charset="-128"/>
              </a:rPr>
              <a:t>※</a:t>
            </a:r>
            <a:r>
              <a:rPr lang="ja-JP" altLang="en-US" sz="1200" dirty="0">
                <a:solidFill>
                  <a:prstClr val="black"/>
                </a:solidFill>
                <a:latin typeface="BIZ UDPゴシック" panose="020B0400000000000000" pitchFamily="50" charset="-128"/>
                <a:ea typeface="BIZ UDPゴシック" panose="020B0400000000000000" pitchFamily="50" charset="-128"/>
              </a:rPr>
              <a:t>　</a:t>
            </a:r>
            <a:r>
              <a:rPr lang="en-US" altLang="ja-JP" sz="1200" dirty="0">
                <a:solidFill>
                  <a:prstClr val="black"/>
                </a:solidFill>
                <a:latin typeface="BIZ UDPゴシック" panose="020B0400000000000000" pitchFamily="50" charset="-128"/>
                <a:ea typeface="BIZ UDPゴシック" panose="020B0400000000000000" pitchFamily="50" charset="-128"/>
              </a:rPr>
              <a:t>1</a:t>
            </a:r>
            <a:r>
              <a:rPr lang="ja-JP" altLang="en-US" sz="1200" dirty="0">
                <a:solidFill>
                  <a:prstClr val="black"/>
                </a:solidFill>
                <a:latin typeface="BIZ UDPゴシック" panose="020B0400000000000000" pitchFamily="50" charset="-128"/>
                <a:ea typeface="BIZ UDPゴシック" panose="020B0400000000000000" pitchFamily="50" charset="-128"/>
              </a:rPr>
              <a:t>日あたりの金額は年間登校日数を年間</a:t>
            </a:r>
            <a:r>
              <a:rPr lang="en-US" altLang="ja-JP" sz="1200" dirty="0">
                <a:solidFill>
                  <a:prstClr val="black"/>
                </a:solidFill>
                <a:latin typeface="BIZ UDPゴシック" panose="020B0400000000000000" pitchFamily="50" charset="-128"/>
                <a:ea typeface="BIZ UDPゴシック" panose="020B0400000000000000" pitchFamily="50" charset="-128"/>
              </a:rPr>
              <a:t>200</a:t>
            </a:r>
            <a:r>
              <a:rPr lang="ja-JP" altLang="en-US" sz="1200" dirty="0">
                <a:solidFill>
                  <a:prstClr val="black"/>
                </a:solidFill>
                <a:latin typeface="BIZ UDPゴシック" panose="020B0400000000000000" pitchFamily="50" charset="-128"/>
                <a:ea typeface="BIZ UDPゴシック" panose="020B0400000000000000" pitchFamily="50" charset="-128"/>
              </a:rPr>
              <a:t>日として計算しています。</a:t>
            </a:r>
          </a:p>
        </p:txBody>
      </p:sp>
      <p:pic>
        <p:nvPicPr>
          <p:cNvPr id="10" name="図 9"/>
          <p:cNvPicPr>
            <a:picLocks noChangeAspect="1"/>
          </p:cNvPicPr>
          <p:nvPr/>
        </p:nvPicPr>
        <p:blipFill>
          <a:blip r:embed="rId3"/>
          <a:stretch>
            <a:fillRect/>
          </a:stretch>
        </p:blipFill>
        <p:spPr>
          <a:xfrm>
            <a:off x="792480" y="3265242"/>
            <a:ext cx="799878" cy="2018298"/>
          </a:xfrm>
          <a:prstGeom prst="rect">
            <a:avLst/>
          </a:prstGeom>
        </p:spPr>
      </p:pic>
      <p:pic>
        <p:nvPicPr>
          <p:cNvPr id="11" name="図 10"/>
          <p:cNvPicPr>
            <a:picLocks noChangeAspect="1"/>
          </p:cNvPicPr>
          <p:nvPr/>
        </p:nvPicPr>
        <p:blipFill>
          <a:blip r:embed="rId4"/>
          <a:stretch>
            <a:fillRect/>
          </a:stretch>
        </p:blipFill>
        <p:spPr>
          <a:xfrm>
            <a:off x="2219954" y="3090062"/>
            <a:ext cx="1114705" cy="2235517"/>
          </a:xfrm>
          <a:prstGeom prst="rect">
            <a:avLst/>
          </a:prstGeom>
        </p:spPr>
      </p:pic>
      <p:pic>
        <p:nvPicPr>
          <p:cNvPr id="13" name="図 12"/>
          <p:cNvPicPr>
            <a:picLocks noChangeAspect="1"/>
          </p:cNvPicPr>
          <p:nvPr/>
        </p:nvPicPr>
        <p:blipFill>
          <a:blip r:embed="rId5"/>
          <a:stretch>
            <a:fillRect/>
          </a:stretch>
        </p:blipFill>
        <p:spPr>
          <a:xfrm>
            <a:off x="4055949" y="2777076"/>
            <a:ext cx="1068026" cy="2506464"/>
          </a:xfrm>
          <a:prstGeom prst="rect">
            <a:avLst/>
          </a:prstGeom>
        </p:spPr>
      </p:pic>
      <p:grpSp>
        <p:nvGrpSpPr>
          <p:cNvPr id="17" name="グループ化 16"/>
          <p:cNvGrpSpPr/>
          <p:nvPr/>
        </p:nvGrpSpPr>
        <p:grpSpPr>
          <a:xfrm>
            <a:off x="421263" y="5240697"/>
            <a:ext cx="1612771" cy="788144"/>
            <a:chOff x="7306725" y="5151120"/>
            <a:chExt cx="1612771" cy="788144"/>
          </a:xfrm>
        </p:grpSpPr>
        <p:sp>
          <p:nvSpPr>
            <p:cNvPr id="15" name="正方形/長方形 14"/>
            <p:cNvSpPr/>
            <p:nvPr/>
          </p:nvSpPr>
          <p:spPr>
            <a:xfrm>
              <a:off x="7306725" y="5151120"/>
              <a:ext cx="1612771" cy="788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928</a:t>
              </a:r>
              <a:r>
                <a:rPr lang="ja-JP" altLang="en-US" sz="1200" b="1" dirty="0" err="1">
                  <a:solidFill>
                    <a:srgbClr val="C00000"/>
                  </a:solidFill>
                  <a:latin typeface="HG丸ｺﾞｼｯｸM-PRO" panose="020F0600000000000000" pitchFamily="50" charset="-128"/>
                  <a:ea typeface="HG丸ｺﾞｼｯｸM-PRO" panose="020F0600000000000000" pitchFamily="50" charset="-128"/>
                </a:rPr>
                <a:t>，</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000</a:t>
              </a:r>
              <a:r>
                <a:rPr lang="ja-JP" altLang="en-US" sz="1200" b="1" dirty="0">
                  <a:solidFill>
                    <a:srgbClr val="C00000"/>
                  </a:solidFill>
                  <a:latin typeface="HG丸ｺﾞｼｯｸM-PRO" panose="020F0600000000000000" pitchFamily="50" charset="-128"/>
                  <a:ea typeface="HG丸ｺﾞｼｯｸM-PRO" panose="020F0600000000000000" pitchFamily="50" charset="-128"/>
                </a:rPr>
                <a:t>円</a:t>
              </a:r>
              <a:endParaRPr lang="en-US" altLang="ja-JP" sz="12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100" b="1" dirty="0">
                  <a:solidFill>
                    <a:srgbClr val="C00000"/>
                  </a:solidFill>
                  <a:latin typeface="HG丸ｺﾞｼｯｸM-PRO" panose="020F0600000000000000" pitchFamily="50" charset="-128"/>
                  <a:ea typeface="HG丸ｺﾞｼｯｸM-PRO" panose="020F0600000000000000" pitchFamily="50" charset="-128"/>
                </a:rPr>
                <a:t>１か月あたり</a:t>
              </a:r>
              <a:endParaRPr lang="en-US" altLang="ja-JP" sz="11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1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100" b="1" dirty="0">
                  <a:solidFill>
                    <a:srgbClr val="C00000"/>
                  </a:solidFill>
                  <a:latin typeface="HG丸ｺﾞｼｯｸM-PRO" panose="020F0600000000000000" pitchFamily="50" charset="-128"/>
                  <a:ea typeface="HG丸ｺﾞｼｯｸM-PRO" panose="020F0600000000000000" pitchFamily="50" charset="-128"/>
                </a:rPr>
                <a:t>77</a:t>
              </a:r>
              <a:r>
                <a:rPr lang="ja-JP" altLang="en-US" sz="1100" b="1" dirty="0" err="1">
                  <a:solidFill>
                    <a:srgbClr val="C00000"/>
                  </a:solidFill>
                  <a:latin typeface="HG丸ｺﾞｼｯｸM-PRO" panose="020F0600000000000000" pitchFamily="50" charset="-128"/>
                  <a:ea typeface="HG丸ｺﾞｼｯｸM-PRO" panose="020F0600000000000000" pitchFamily="50" charset="-128"/>
                </a:rPr>
                <a:t>，</a:t>
              </a:r>
              <a:r>
                <a:rPr lang="en-US" altLang="ja-JP" sz="1100" b="1" dirty="0">
                  <a:solidFill>
                    <a:srgbClr val="C00000"/>
                  </a:solidFill>
                  <a:latin typeface="HG丸ｺﾞｼｯｸM-PRO" panose="020F0600000000000000" pitchFamily="50" charset="-128"/>
                  <a:ea typeface="HG丸ｺﾞｼｯｸM-PRO" panose="020F0600000000000000" pitchFamily="50" charset="-128"/>
                </a:rPr>
                <a:t>300</a:t>
              </a:r>
              <a:r>
                <a:rPr lang="ja-JP" altLang="en-US" sz="1100" b="1" dirty="0">
                  <a:solidFill>
                    <a:srgbClr val="C00000"/>
                  </a:solidFill>
                  <a:latin typeface="HG丸ｺﾞｼｯｸM-PRO" panose="020F0600000000000000" pitchFamily="50" charset="-128"/>
                  <a:ea typeface="HG丸ｺﾞｼｯｸM-PRO" panose="020F0600000000000000" pitchFamily="50" charset="-128"/>
                </a:rPr>
                <a:t>円</a:t>
              </a:r>
            </a:p>
          </p:txBody>
        </p:sp>
        <p:sp>
          <p:nvSpPr>
            <p:cNvPr id="16" name="大かっこ 15"/>
            <p:cNvSpPr/>
            <p:nvPr/>
          </p:nvSpPr>
          <p:spPr>
            <a:xfrm>
              <a:off x="7574280" y="5501641"/>
              <a:ext cx="1066800" cy="320040"/>
            </a:xfrm>
            <a:prstGeom prst="bracketPair">
              <a:avLst/>
            </a:prstGeom>
            <a:ln w="12700">
              <a:solidFill>
                <a:srgbClr val="FF33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a:solidFill>
                  <a:prstClr val="black"/>
                </a:solidFill>
              </a:endParaRPr>
            </a:p>
          </p:txBody>
        </p:sp>
      </p:grpSp>
      <p:grpSp>
        <p:nvGrpSpPr>
          <p:cNvPr id="21" name="グループ化 20"/>
          <p:cNvGrpSpPr/>
          <p:nvPr/>
        </p:nvGrpSpPr>
        <p:grpSpPr>
          <a:xfrm>
            <a:off x="3712333" y="5111157"/>
            <a:ext cx="1824603" cy="1047224"/>
            <a:chOff x="7376160" y="5151120"/>
            <a:chExt cx="1447800" cy="788144"/>
          </a:xfrm>
        </p:grpSpPr>
        <p:sp>
          <p:nvSpPr>
            <p:cNvPr id="22" name="正方形/長方形 21"/>
            <p:cNvSpPr/>
            <p:nvPr/>
          </p:nvSpPr>
          <p:spPr>
            <a:xfrm>
              <a:off x="7376160" y="5151120"/>
              <a:ext cx="1447800" cy="788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1</a:t>
              </a:r>
              <a:r>
                <a:rPr lang="ja-JP" altLang="en-US" sz="1200" b="1" dirty="0" err="1">
                  <a:solidFill>
                    <a:srgbClr val="C00000"/>
                  </a:solidFill>
                  <a:latin typeface="HG丸ｺﾞｼｯｸM-PRO" panose="020F0600000000000000" pitchFamily="50" charset="-128"/>
                  <a:ea typeface="HG丸ｺﾞｼｯｸM-PRO" panose="020F0600000000000000" pitchFamily="50" charset="-128"/>
                </a:rPr>
                <a:t>，</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061</a:t>
              </a:r>
              <a:r>
                <a:rPr lang="ja-JP" altLang="en-US" sz="1200" b="1" dirty="0" err="1">
                  <a:solidFill>
                    <a:srgbClr val="C00000"/>
                  </a:solidFill>
                  <a:latin typeface="HG丸ｺﾞｼｯｸM-PRO" panose="020F0600000000000000" pitchFamily="50" charset="-128"/>
                  <a:ea typeface="HG丸ｺﾞｼｯｸM-PRO" panose="020F0600000000000000" pitchFamily="50" charset="-128"/>
                </a:rPr>
                <a:t>，</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000</a:t>
              </a:r>
              <a:r>
                <a:rPr lang="ja-JP" altLang="en-US" sz="1200" b="1" dirty="0">
                  <a:solidFill>
                    <a:srgbClr val="C00000"/>
                  </a:solidFill>
                  <a:latin typeface="HG丸ｺﾞｼｯｸM-PRO" panose="020F0600000000000000" pitchFamily="50" charset="-128"/>
                  <a:ea typeface="HG丸ｺﾞｼｯｸM-PRO" panose="020F0600000000000000" pitchFamily="50" charset="-128"/>
                </a:rPr>
                <a:t>円</a:t>
              </a:r>
              <a:endParaRPr lang="en-US" altLang="ja-JP" sz="12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100" b="1" dirty="0">
                  <a:solidFill>
                    <a:srgbClr val="C00000"/>
                  </a:solidFill>
                  <a:latin typeface="HG丸ｺﾞｼｯｸM-PRO" panose="020F0600000000000000" pitchFamily="50" charset="-128"/>
                  <a:ea typeface="HG丸ｺﾞｼｯｸM-PRO" panose="020F0600000000000000" pitchFamily="50" charset="-128"/>
                </a:rPr>
                <a:t>１か月あたり</a:t>
              </a:r>
              <a:endParaRPr lang="en-US" altLang="ja-JP" sz="11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1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100" b="1" dirty="0">
                  <a:solidFill>
                    <a:srgbClr val="C00000"/>
                  </a:solidFill>
                  <a:latin typeface="HG丸ｺﾞｼｯｸM-PRO" panose="020F0600000000000000" pitchFamily="50" charset="-128"/>
                  <a:ea typeface="HG丸ｺﾞｼｯｸM-PRO" panose="020F0600000000000000" pitchFamily="50" charset="-128"/>
                </a:rPr>
                <a:t>84</a:t>
              </a:r>
              <a:r>
                <a:rPr lang="ja-JP" altLang="en-US" sz="1100" b="1" dirty="0" err="1">
                  <a:solidFill>
                    <a:srgbClr val="C00000"/>
                  </a:solidFill>
                  <a:latin typeface="HG丸ｺﾞｼｯｸM-PRO" panose="020F0600000000000000" pitchFamily="50" charset="-128"/>
                  <a:ea typeface="HG丸ｺﾞｼｯｸM-PRO" panose="020F0600000000000000" pitchFamily="50" charset="-128"/>
                </a:rPr>
                <a:t>，</a:t>
              </a:r>
              <a:r>
                <a:rPr lang="en-US" altLang="ja-JP" sz="1100" b="1" dirty="0">
                  <a:solidFill>
                    <a:srgbClr val="C00000"/>
                  </a:solidFill>
                  <a:latin typeface="HG丸ｺﾞｼｯｸM-PRO" panose="020F0600000000000000" pitchFamily="50" charset="-128"/>
                  <a:ea typeface="HG丸ｺﾞｼｯｸM-PRO" panose="020F0600000000000000" pitchFamily="50" charset="-128"/>
                </a:rPr>
                <a:t>700</a:t>
              </a:r>
              <a:r>
                <a:rPr lang="ja-JP" altLang="en-US" sz="1100" b="1" dirty="0">
                  <a:solidFill>
                    <a:srgbClr val="C00000"/>
                  </a:solidFill>
                  <a:latin typeface="HG丸ｺﾞｼｯｸM-PRO" panose="020F0600000000000000" pitchFamily="50" charset="-128"/>
                  <a:ea typeface="HG丸ｺﾞｼｯｸM-PRO" panose="020F0600000000000000" pitchFamily="50" charset="-128"/>
                </a:rPr>
                <a:t>円</a:t>
              </a:r>
            </a:p>
          </p:txBody>
        </p:sp>
        <p:sp>
          <p:nvSpPr>
            <p:cNvPr id="23" name="大かっこ 22"/>
            <p:cNvSpPr/>
            <p:nvPr/>
          </p:nvSpPr>
          <p:spPr>
            <a:xfrm>
              <a:off x="7574280" y="5501641"/>
              <a:ext cx="1066800" cy="320040"/>
            </a:xfrm>
            <a:prstGeom prst="bracketPair">
              <a:avLst/>
            </a:prstGeom>
            <a:ln w="12700">
              <a:solidFill>
                <a:srgbClr val="FF33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a:solidFill>
                  <a:prstClr val="black"/>
                </a:solidFill>
              </a:endParaRPr>
            </a:p>
          </p:txBody>
        </p:sp>
      </p:grpSp>
      <p:grpSp>
        <p:nvGrpSpPr>
          <p:cNvPr id="25" name="グループ化 24"/>
          <p:cNvGrpSpPr/>
          <p:nvPr/>
        </p:nvGrpSpPr>
        <p:grpSpPr>
          <a:xfrm>
            <a:off x="1917881" y="4781329"/>
            <a:ext cx="1737360" cy="1706880"/>
            <a:chOff x="6202680" y="3078480"/>
            <a:chExt cx="1737360" cy="1706880"/>
          </a:xfrm>
        </p:grpSpPr>
        <p:grpSp>
          <p:nvGrpSpPr>
            <p:cNvPr id="18" name="グループ化 17"/>
            <p:cNvGrpSpPr/>
            <p:nvPr/>
          </p:nvGrpSpPr>
          <p:grpSpPr>
            <a:xfrm>
              <a:off x="6202680" y="3078480"/>
              <a:ext cx="1737360" cy="1706880"/>
              <a:chOff x="7376160" y="5151120"/>
              <a:chExt cx="1447800" cy="788144"/>
            </a:xfrm>
          </p:grpSpPr>
          <p:sp>
            <p:nvSpPr>
              <p:cNvPr id="19" name="正方形/長方形 18"/>
              <p:cNvSpPr/>
              <p:nvPr/>
            </p:nvSpPr>
            <p:spPr>
              <a:xfrm>
                <a:off x="7376160" y="5151120"/>
                <a:ext cx="1447800" cy="788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1</a:t>
                </a:r>
                <a:r>
                  <a:rPr lang="ja-JP" altLang="en-US" sz="1200" b="1" dirty="0" err="1">
                    <a:solidFill>
                      <a:srgbClr val="C00000"/>
                    </a:solidFill>
                    <a:latin typeface="HG丸ｺﾞｼｯｸM-PRO" panose="020F0600000000000000" pitchFamily="50" charset="-128"/>
                    <a:ea typeface="HG丸ｺﾞｼｯｸM-PRO" panose="020F0600000000000000" pitchFamily="50" charset="-128"/>
                  </a:rPr>
                  <a:t>，</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091</a:t>
                </a:r>
                <a:r>
                  <a:rPr lang="ja-JP" altLang="en-US" sz="1200" b="1" dirty="0" err="1">
                    <a:solidFill>
                      <a:srgbClr val="C00000"/>
                    </a:solidFill>
                    <a:latin typeface="HG丸ｺﾞｼｯｸM-PRO" panose="020F0600000000000000" pitchFamily="50" charset="-128"/>
                    <a:ea typeface="HG丸ｺﾞｼｯｸM-PRO" panose="020F0600000000000000" pitchFamily="50" charset="-128"/>
                  </a:rPr>
                  <a:t>，</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000</a:t>
                </a:r>
                <a:r>
                  <a:rPr lang="ja-JP" altLang="en-US" sz="1200" b="1" dirty="0">
                    <a:solidFill>
                      <a:srgbClr val="C00000"/>
                    </a:solidFill>
                    <a:latin typeface="HG丸ｺﾞｼｯｸM-PRO" panose="020F0600000000000000" pitchFamily="50" charset="-128"/>
                    <a:ea typeface="HG丸ｺﾞｼｯｸM-PRO" panose="020F0600000000000000" pitchFamily="50" charset="-128"/>
                  </a:rPr>
                  <a:t>円</a:t>
                </a:r>
                <a:endParaRPr lang="en-US" altLang="ja-JP" sz="12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100" b="1" dirty="0">
                    <a:solidFill>
                      <a:srgbClr val="C00000"/>
                    </a:solidFill>
                    <a:latin typeface="HG丸ｺﾞｼｯｸM-PRO" panose="020F0600000000000000" pitchFamily="50" charset="-128"/>
                    <a:ea typeface="HG丸ｺﾞｼｯｸM-PRO" panose="020F0600000000000000" pitchFamily="50" charset="-128"/>
                  </a:rPr>
                  <a:t>１か月あたり</a:t>
                </a:r>
                <a:endParaRPr lang="en-US" altLang="ja-JP" sz="11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1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100" b="1" dirty="0">
                    <a:solidFill>
                      <a:srgbClr val="C00000"/>
                    </a:solidFill>
                    <a:latin typeface="HG丸ｺﾞｼｯｸM-PRO" panose="020F0600000000000000" pitchFamily="50" charset="-128"/>
                    <a:ea typeface="HG丸ｺﾞｼｯｸM-PRO" panose="020F0600000000000000" pitchFamily="50" charset="-128"/>
                  </a:rPr>
                  <a:t>90</a:t>
                </a:r>
                <a:r>
                  <a:rPr lang="ja-JP" altLang="en-US" sz="1100" b="1" dirty="0" err="1">
                    <a:solidFill>
                      <a:srgbClr val="C00000"/>
                    </a:solidFill>
                    <a:latin typeface="HG丸ｺﾞｼｯｸM-PRO" panose="020F0600000000000000" pitchFamily="50" charset="-128"/>
                    <a:ea typeface="HG丸ｺﾞｼｯｸM-PRO" panose="020F0600000000000000" pitchFamily="50" charset="-128"/>
                  </a:rPr>
                  <a:t>，</a:t>
                </a:r>
                <a:r>
                  <a:rPr lang="en-US" altLang="ja-JP" sz="1100" b="1" dirty="0">
                    <a:solidFill>
                      <a:srgbClr val="C00000"/>
                    </a:solidFill>
                    <a:latin typeface="HG丸ｺﾞｼｯｸM-PRO" panose="020F0600000000000000" pitchFamily="50" charset="-128"/>
                    <a:ea typeface="HG丸ｺﾞｼｯｸM-PRO" panose="020F0600000000000000" pitchFamily="50" charset="-128"/>
                  </a:rPr>
                  <a:t>900</a:t>
                </a:r>
                <a:r>
                  <a:rPr lang="ja-JP" altLang="en-US" sz="1100" b="1" dirty="0">
                    <a:solidFill>
                      <a:srgbClr val="C00000"/>
                    </a:solidFill>
                    <a:latin typeface="HG丸ｺﾞｼｯｸM-PRO" panose="020F0600000000000000" pitchFamily="50" charset="-128"/>
                    <a:ea typeface="HG丸ｺﾞｼｯｸM-PRO" panose="020F0600000000000000" pitchFamily="50" charset="-128"/>
                  </a:rPr>
                  <a:t>円</a:t>
                </a:r>
              </a:p>
            </p:txBody>
          </p:sp>
          <p:sp>
            <p:nvSpPr>
              <p:cNvPr id="20" name="大かっこ 19"/>
              <p:cNvSpPr/>
              <p:nvPr/>
            </p:nvSpPr>
            <p:spPr>
              <a:xfrm>
                <a:off x="7625204" y="5501641"/>
                <a:ext cx="947648" cy="192570"/>
              </a:xfrm>
              <a:prstGeom prst="bracketPair">
                <a:avLst/>
              </a:prstGeom>
              <a:ln w="12700">
                <a:solidFill>
                  <a:srgbClr val="FF33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a:solidFill>
                    <a:prstClr val="black"/>
                  </a:solidFill>
                </a:endParaRPr>
              </a:p>
            </p:txBody>
          </p:sp>
        </p:grpSp>
        <p:sp>
          <p:nvSpPr>
            <p:cNvPr id="24" name="大かっこ 23"/>
            <p:cNvSpPr/>
            <p:nvPr/>
          </p:nvSpPr>
          <p:spPr>
            <a:xfrm>
              <a:off x="6500811" y="4281863"/>
              <a:ext cx="1134430" cy="443114"/>
            </a:xfrm>
            <a:prstGeom prst="bracketPair">
              <a:avLst/>
            </a:prstGeom>
            <a:ln w="12700">
              <a:solidFill>
                <a:srgbClr val="FF3300"/>
              </a:solidFill>
            </a:ln>
          </p:spPr>
          <p:style>
            <a:lnRef idx="1">
              <a:schemeClr val="accent2"/>
            </a:lnRef>
            <a:fillRef idx="0">
              <a:schemeClr val="accent2"/>
            </a:fillRef>
            <a:effectRef idx="0">
              <a:schemeClr val="accent2"/>
            </a:effectRef>
            <a:fontRef idx="minor">
              <a:schemeClr val="tx1"/>
            </a:fontRef>
          </p:style>
          <p:txBody>
            <a:bodyPr rtlCol="0" anchor="ctr"/>
            <a:lstStyle/>
            <a:p>
              <a:pPr algn="ctr"/>
              <a:r>
                <a:rPr lang="ja-JP" altLang="en-US" sz="1100" b="1" dirty="0">
                  <a:solidFill>
                    <a:srgbClr val="C00000"/>
                  </a:solidFill>
                  <a:latin typeface="HG丸ｺﾞｼｯｸM-PRO" panose="020F0600000000000000" pitchFamily="50" charset="-128"/>
                  <a:ea typeface="HG丸ｺﾞｼｯｸM-PRO" panose="020F0600000000000000" pitchFamily="50" charset="-128"/>
                </a:rPr>
                <a:t>１日あたり</a:t>
              </a:r>
              <a:endParaRPr lang="en-US" altLang="ja-JP" sz="11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1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100" b="1" dirty="0">
                  <a:solidFill>
                    <a:srgbClr val="C00000"/>
                  </a:solidFill>
                  <a:latin typeface="HG丸ｺﾞｼｯｸM-PRO" panose="020F0600000000000000" pitchFamily="50" charset="-128"/>
                  <a:ea typeface="HG丸ｺﾞｼｯｸM-PRO" panose="020F0600000000000000" pitchFamily="50" charset="-128"/>
                </a:rPr>
                <a:t>5</a:t>
              </a:r>
              <a:r>
                <a:rPr lang="ja-JP" altLang="en-US" sz="1100" b="1" dirty="0" err="1">
                  <a:solidFill>
                    <a:srgbClr val="C00000"/>
                  </a:solidFill>
                  <a:latin typeface="HG丸ｺﾞｼｯｸM-PRO" panose="020F0600000000000000" pitchFamily="50" charset="-128"/>
                  <a:ea typeface="HG丸ｺﾞｼｯｸM-PRO" panose="020F0600000000000000" pitchFamily="50" charset="-128"/>
                </a:rPr>
                <a:t>，</a:t>
              </a:r>
              <a:r>
                <a:rPr lang="en-US" altLang="ja-JP" sz="1100" b="1" dirty="0">
                  <a:solidFill>
                    <a:srgbClr val="C00000"/>
                  </a:solidFill>
                  <a:latin typeface="HG丸ｺﾞｼｯｸM-PRO" panose="020F0600000000000000" pitchFamily="50" charset="-128"/>
                  <a:ea typeface="HG丸ｺﾞｼｯｸM-PRO" panose="020F0600000000000000" pitchFamily="50" charset="-128"/>
                </a:rPr>
                <a:t>400</a:t>
              </a:r>
              <a:r>
                <a:rPr lang="ja-JP" altLang="en-US" sz="1100" b="1" dirty="0">
                  <a:solidFill>
                    <a:srgbClr val="C00000"/>
                  </a:solidFill>
                  <a:latin typeface="HG丸ｺﾞｼｯｸM-PRO" panose="020F0600000000000000" pitchFamily="50" charset="-128"/>
                  <a:ea typeface="HG丸ｺﾞｼｯｸM-PRO" panose="020F0600000000000000" pitchFamily="50" charset="-128"/>
                </a:rPr>
                <a:t>円</a:t>
              </a:r>
            </a:p>
          </p:txBody>
        </p:sp>
      </p:grpSp>
      <p:sp>
        <p:nvSpPr>
          <p:cNvPr id="26" name="正方形/長方形 25"/>
          <p:cNvSpPr/>
          <p:nvPr/>
        </p:nvSpPr>
        <p:spPr>
          <a:xfrm>
            <a:off x="325727" y="2728880"/>
            <a:ext cx="1691640" cy="426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BIZ UDPゴシック" panose="020B0400000000000000" pitchFamily="50" charset="-128"/>
                <a:ea typeface="BIZ UDPゴシック" panose="020B0400000000000000" pitchFamily="50" charset="-128"/>
              </a:rPr>
              <a:t>（令和元年度）</a:t>
            </a:r>
          </a:p>
        </p:txBody>
      </p:sp>
      <p:sp>
        <p:nvSpPr>
          <p:cNvPr id="27" name="角丸四角形 26"/>
          <p:cNvSpPr/>
          <p:nvPr/>
        </p:nvSpPr>
        <p:spPr>
          <a:xfrm>
            <a:off x="7275630" y="2085266"/>
            <a:ext cx="4102500" cy="53098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HG丸ｺﾞｼｯｸM-PRO" panose="020F0600000000000000" pitchFamily="50" charset="-128"/>
                <a:ea typeface="HG丸ｺﾞｼｯｸM-PRO" panose="020F0600000000000000" pitchFamily="50" charset="-128"/>
              </a:rPr>
              <a:t>学校の校舎等にかかる費用</a:t>
            </a:r>
          </a:p>
        </p:txBody>
      </p:sp>
      <p:pic>
        <p:nvPicPr>
          <p:cNvPr id="29" name="図 28"/>
          <p:cNvPicPr>
            <a:picLocks noChangeAspect="1"/>
          </p:cNvPicPr>
          <p:nvPr/>
        </p:nvPicPr>
        <p:blipFill>
          <a:blip r:embed="rId6"/>
          <a:stretch>
            <a:fillRect/>
          </a:stretch>
        </p:blipFill>
        <p:spPr>
          <a:xfrm>
            <a:off x="10339671" y="2777076"/>
            <a:ext cx="1158585" cy="1137229"/>
          </a:xfrm>
          <a:prstGeom prst="rect">
            <a:avLst/>
          </a:prstGeom>
        </p:spPr>
      </p:pic>
      <p:pic>
        <p:nvPicPr>
          <p:cNvPr id="30" name="図 29"/>
          <p:cNvPicPr>
            <a:picLocks noChangeAspect="1"/>
          </p:cNvPicPr>
          <p:nvPr/>
        </p:nvPicPr>
        <p:blipFill>
          <a:blip r:embed="rId7"/>
          <a:stretch>
            <a:fillRect/>
          </a:stretch>
        </p:blipFill>
        <p:spPr>
          <a:xfrm>
            <a:off x="8779410" y="3848621"/>
            <a:ext cx="1391155" cy="958146"/>
          </a:xfrm>
          <a:prstGeom prst="rect">
            <a:avLst/>
          </a:prstGeom>
        </p:spPr>
      </p:pic>
      <p:pic>
        <p:nvPicPr>
          <p:cNvPr id="31" name="図 30"/>
          <p:cNvPicPr>
            <a:picLocks noChangeAspect="1"/>
          </p:cNvPicPr>
          <p:nvPr/>
        </p:nvPicPr>
        <p:blipFill>
          <a:blip r:embed="rId8"/>
          <a:stretch>
            <a:fillRect/>
          </a:stretch>
        </p:blipFill>
        <p:spPr>
          <a:xfrm>
            <a:off x="7079617" y="3857194"/>
            <a:ext cx="1470024" cy="983722"/>
          </a:xfrm>
          <a:prstGeom prst="rect">
            <a:avLst/>
          </a:prstGeom>
        </p:spPr>
      </p:pic>
      <p:sp>
        <p:nvSpPr>
          <p:cNvPr id="33" name="正方形/長方形 32"/>
          <p:cNvSpPr/>
          <p:nvPr/>
        </p:nvSpPr>
        <p:spPr>
          <a:xfrm>
            <a:off x="7251300" y="2658028"/>
            <a:ext cx="2487105" cy="1241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HG丸ｺﾞｼｯｸM-PRO" panose="020F0600000000000000" pitchFamily="50" charset="-128"/>
                <a:ea typeface="HG丸ｺﾞｼｯｸM-PRO" panose="020F0600000000000000" pitchFamily="50" charset="-128"/>
              </a:rPr>
              <a:t>校舎や体育施設の建設のための費用として</a:t>
            </a:r>
            <a:r>
              <a:rPr lang="en-US" altLang="ja-JP" sz="1600" dirty="0">
                <a:solidFill>
                  <a:prstClr val="black"/>
                </a:solidFill>
                <a:latin typeface="HG丸ｺﾞｼｯｸM-PRO" panose="020F0600000000000000" pitchFamily="50" charset="-128"/>
                <a:ea typeface="HG丸ｺﾞｼｯｸM-PRO" panose="020F0600000000000000" pitchFamily="50" charset="-128"/>
              </a:rPr>
              <a:t>1</a:t>
            </a:r>
            <a:r>
              <a:rPr lang="ja-JP" altLang="en-US" sz="1600" dirty="0">
                <a:solidFill>
                  <a:prstClr val="black"/>
                </a:solidFill>
                <a:latin typeface="HG丸ｺﾞｼｯｸM-PRO" panose="020F0600000000000000" pitchFamily="50" charset="-128"/>
                <a:ea typeface="HG丸ｺﾞｼｯｸM-PRO" panose="020F0600000000000000" pitchFamily="50" charset="-128"/>
              </a:rPr>
              <a:t>年間に</a:t>
            </a:r>
            <a:r>
              <a:rPr lang="en-US" altLang="ja-JP" sz="1600" dirty="0">
                <a:solidFill>
                  <a:srgbClr val="FF0000"/>
                </a:solidFill>
                <a:latin typeface="HG丸ｺﾞｼｯｸM-PRO" panose="020F0600000000000000" pitchFamily="50" charset="-128"/>
                <a:ea typeface="HG丸ｺﾞｼｯｸM-PRO" panose="020F0600000000000000" pitchFamily="50" charset="-128"/>
              </a:rPr>
              <a:t>743</a:t>
            </a:r>
            <a:r>
              <a:rPr lang="ja-JP" altLang="en-US" sz="1600" dirty="0">
                <a:solidFill>
                  <a:srgbClr val="FF0000"/>
                </a:solidFill>
                <a:latin typeface="HG丸ｺﾞｼｯｸM-PRO" panose="020F0600000000000000" pitchFamily="50" charset="-128"/>
                <a:ea typeface="HG丸ｺﾞｼｯｸM-PRO" panose="020F0600000000000000" pitchFamily="50" charset="-128"/>
              </a:rPr>
              <a:t>億円</a:t>
            </a:r>
            <a:r>
              <a:rPr lang="ja-JP" altLang="en-US" sz="1600" dirty="0">
                <a:solidFill>
                  <a:prstClr val="black"/>
                </a:solidFill>
                <a:latin typeface="HG丸ｺﾞｼｯｸM-PRO" panose="020F0600000000000000" pitchFamily="50" charset="-128"/>
                <a:ea typeface="HG丸ｺﾞｼｯｸM-PRO" panose="020F0600000000000000" pitchFamily="50" charset="-128"/>
              </a:rPr>
              <a:t>が使われます。</a:t>
            </a:r>
          </a:p>
          <a:p>
            <a:r>
              <a:rPr lang="ja-JP" altLang="en-US" sz="1600" dirty="0">
                <a:solidFill>
                  <a:prstClr val="black"/>
                </a:solidFill>
                <a:latin typeface="HG丸ｺﾞｼｯｸM-PRO" panose="020F0600000000000000" pitchFamily="50" charset="-128"/>
                <a:ea typeface="HG丸ｺﾞｼｯｸM-PRO" panose="020F0600000000000000" pitchFamily="50" charset="-128"/>
              </a:rPr>
              <a:t>（令和４年度予算）</a:t>
            </a:r>
          </a:p>
        </p:txBody>
      </p:sp>
      <p:sp>
        <p:nvSpPr>
          <p:cNvPr id="34" name="正方形/長方形 33"/>
          <p:cNvSpPr/>
          <p:nvPr/>
        </p:nvSpPr>
        <p:spPr>
          <a:xfrm>
            <a:off x="7136446" y="4913681"/>
            <a:ext cx="2967674" cy="147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HG丸ｺﾞｼｯｸM-PRO" panose="020F0600000000000000" pitchFamily="50" charset="-128"/>
                <a:ea typeface="HG丸ｺﾞｼｯｸM-PRO" panose="020F0600000000000000" pitchFamily="50" charset="-128"/>
              </a:rPr>
              <a:t>義務教育諸学校の児童生徒が使用する教科書を無償配布するための費用として</a:t>
            </a:r>
            <a:r>
              <a:rPr lang="en-US" altLang="ja-JP" sz="1600" dirty="0">
                <a:solidFill>
                  <a:prstClr val="black"/>
                </a:solidFill>
                <a:latin typeface="HG丸ｺﾞｼｯｸM-PRO" panose="020F0600000000000000" pitchFamily="50" charset="-128"/>
                <a:ea typeface="HG丸ｺﾞｼｯｸM-PRO" panose="020F0600000000000000" pitchFamily="50" charset="-128"/>
              </a:rPr>
              <a:t>1</a:t>
            </a:r>
            <a:r>
              <a:rPr lang="ja-JP" altLang="en-US" sz="1600" dirty="0">
                <a:solidFill>
                  <a:prstClr val="black"/>
                </a:solidFill>
                <a:latin typeface="HG丸ｺﾞｼｯｸM-PRO" panose="020F0600000000000000" pitchFamily="50" charset="-128"/>
                <a:ea typeface="HG丸ｺﾞｼｯｸM-PRO" panose="020F0600000000000000" pitchFamily="50" charset="-128"/>
              </a:rPr>
              <a:t>年間に</a:t>
            </a:r>
            <a:r>
              <a:rPr lang="en-US" altLang="ja-JP" sz="1600" dirty="0">
                <a:solidFill>
                  <a:srgbClr val="FF0000"/>
                </a:solidFill>
                <a:latin typeface="HG丸ｺﾞｼｯｸM-PRO" panose="020F0600000000000000" pitchFamily="50" charset="-128"/>
                <a:ea typeface="HG丸ｺﾞｼｯｸM-PRO" panose="020F0600000000000000" pitchFamily="50" charset="-128"/>
              </a:rPr>
              <a:t>460</a:t>
            </a:r>
            <a:r>
              <a:rPr lang="ja-JP" altLang="en-US" sz="1600" dirty="0">
                <a:solidFill>
                  <a:srgbClr val="FF0000"/>
                </a:solidFill>
                <a:latin typeface="HG丸ｺﾞｼｯｸM-PRO" panose="020F0600000000000000" pitchFamily="50" charset="-128"/>
                <a:ea typeface="HG丸ｺﾞｼｯｸM-PRO" panose="020F0600000000000000" pitchFamily="50" charset="-128"/>
              </a:rPr>
              <a:t>億円</a:t>
            </a:r>
            <a:r>
              <a:rPr lang="ja-JP" altLang="en-US" sz="1600" dirty="0">
                <a:solidFill>
                  <a:prstClr val="black"/>
                </a:solidFill>
                <a:latin typeface="HG丸ｺﾞｼｯｸM-PRO" panose="020F0600000000000000" pitchFamily="50" charset="-128"/>
                <a:ea typeface="HG丸ｺﾞｼｯｸM-PRO" panose="020F0600000000000000" pitchFamily="50" charset="-128"/>
              </a:rPr>
              <a:t>が使われます。</a:t>
            </a:r>
          </a:p>
          <a:p>
            <a:r>
              <a:rPr lang="ja-JP" altLang="en-US" sz="1600" dirty="0">
                <a:solidFill>
                  <a:prstClr val="black"/>
                </a:solidFill>
                <a:latin typeface="HG丸ｺﾞｼｯｸM-PRO" panose="020F0600000000000000" pitchFamily="50" charset="-128"/>
                <a:ea typeface="HG丸ｺﾞｼｯｸM-PRO" panose="020F0600000000000000" pitchFamily="50" charset="-128"/>
              </a:rPr>
              <a:t>（令和</a:t>
            </a:r>
            <a:r>
              <a:rPr lang="en-US" altLang="ja-JP" sz="1600" dirty="0">
                <a:solidFill>
                  <a:prstClr val="black"/>
                </a:solidFill>
                <a:latin typeface="HG丸ｺﾞｼｯｸM-PRO" panose="020F0600000000000000" pitchFamily="50" charset="-128"/>
                <a:ea typeface="HG丸ｺﾞｼｯｸM-PRO" panose="020F0600000000000000" pitchFamily="50" charset="-128"/>
              </a:rPr>
              <a:t>4</a:t>
            </a:r>
            <a:r>
              <a:rPr lang="ja-JP" altLang="en-US" sz="1600" dirty="0">
                <a:solidFill>
                  <a:prstClr val="black"/>
                </a:solidFill>
                <a:latin typeface="HG丸ｺﾞｼｯｸM-PRO" panose="020F0600000000000000" pitchFamily="50" charset="-128"/>
                <a:ea typeface="HG丸ｺﾞｼｯｸM-PRO" panose="020F0600000000000000" pitchFamily="50" charset="-128"/>
              </a:rPr>
              <a:t>年度予算</a:t>
            </a:r>
            <a:r>
              <a:rPr lang="ja-JP" altLang="en-US" sz="1600" dirty="0">
                <a:solidFill>
                  <a:prstClr val="black"/>
                </a:solidFill>
              </a:rPr>
              <a:t>）</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36" name="グループ化 35"/>
          <p:cNvGrpSpPr/>
          <p:nvPr/>
        </p:nvGrpSpPr>
        <p:grpSpPr>
          <a:xfrm>
            <a:off x="296215" y="216489"/>
            <a:ext cx="6001554" cy="707886"/>
            <a:chOff x="649018" y="363770"/>
            <a:chExt cx="6001554" cy="792422"/>
          </a:xfrm>
        </p:grpSpPr>
        <p:sp>
          <p:nvSpPr>
            <p:cNvPr id="37" name="ホームベース 36"/>
            <p:cNvSpPr/>
            <p:nvPr/>
          </p:nvSpPr>
          <p:spPr>
            <a:xfrm>
              <a:off x="780258" y="513185"/>
              <a:ext cx="5870314" cy="51816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正方形/長方形 37"/>
            <p:cNvSpPr/>
            <p:nvPr/>
          </p:nvSpPr>
          <p:spPr>
            <a:xfrm>
              <a:off x="649018" y="363770"/>
              <a:ext cx="5442292" cy="792422"/>
            </a:xfrm>
            <a:prstGeom prst="rect">
              <a:avLst/>
            </a:prstGeom>
            <a:noFill/>
          </p:spPr>
          <p:txBody>
            <a:bodyPr wrap="square" lIns="91440" tIns="45720" rIns="91440" bIns="45720">
              <a:spAutoFit/>
            </a:bodyPr>
            <a:lstStyle/>
            <a:p>
              <a:pPr algn="ctr"/>
              <a:r>
                <a:rPr lang="ja-JP" altLang="en-US" sz="4000" b="1"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rPr>
                <a:t>身近な税の使いみち</a:t>
              </a:r>
            </a:p>
          </p:txBody>
        </p:sp>
      </p:grpSp>
      <p:sp>
        <p:nvSpPr>
          <p:cNvPr id="43" name="正方形/長方形 42"/>
          <p:cNvSpPr/>
          <p:nvPr/>
        </p:nvSpPr>
        <p:spPr>
          <a:xfrm>
            <a:off x="3432984" y="955039"/>
            <a:ext cx="8361040" cy="7985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BIZ UDPゴシック" panose="020B0400000000000000" pitchFamily="50" charset="-128"/>
                <a:ea typeface="BIZ UDPゴシック" panose="020B0400000000000000" pitchFamily="50" charset="-128"/>
              </a:rPr>
              <a:t>　私たちが平等に教育を受けられるように、教育費には多くの税金が使われています。</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皆さんが学校で使っている教科書や机、いすの購入、校舎の建設や修理も、多くの人が納めた税金によりまかなわれています。</a:t>
            </a:r>
          </a:p>
        </p:txBody>
      </p:sp>
      <p:sp>
        <p:nvSpPr>
          <p:cNvPr id="2" name="角丸四角形 1"/>
          <p:cNvSpPr/>
          <p:nvPr/>
        </p:nvSpPr>
        <p:spPr>
          <a:xfrm>
            <a:off x="2012095" y="2978075"/>
            <a:ext cx="1469050" cy="3510134"/>
          </a:xfrm>
          <a:prstGeom prst="roundRect">
            <a:avLst/>
          </a:prstGeom>
          <a:noFill/>
          <a:ln w="25400">
            <a:solidFill>
              <a:schemeClr val="accent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pic>
        <p:nvPicPr>
          <p:cNvPr id="4" name="図 3"/>
          <p:cNvPicPr>
            <a:picLocks noChangeAspect="1"/>
          </p:cNvPicPr>
          <p:nvPr/>
        </p:nvPicPr>
        <p:blipFill>
          <a:blip r:embed="rId9"/>
          <a:stretch>
            <a:fillRect/>
          </a:stretch>
        </p:blipFill>
        <p:spPr>
          <a:xfrm>
            <a:off x="10076504" y="5043446"/>
            <a:ext cx="1487871" cy="1310605"/>
          </a:xfrm>
          <a:prstGeom prst="rect">
            <a:avLst/>
          </a:prstGeom>
        </p:spPr>
      </p:pic>
      <p:grpSp>
        <p:nvGrpSpPr>
          <p:cNvPr id="35" name="グループ化 34"/>
          <p:cNvGrpSpPr/>
          <p:nvPr/>
        </p:nvGrpSpPr>
        <p:grpSpPr>
          <a:xfrm>
            <a:off x="449281" y="811795"/>
            <a:ext cx="2807132" cy="1079041"/>
            <a:chOff x="354877" y="810653"/>
            <a:chExt cx="4381108" cy="1739030"/>
          </a:xfrm>
        </p:grpSpPr>
        <p:grpSp>
          <p:nvGrpSpPr>
            <p:cNvPr id="39" name="グループ化 38"/>
            <p:cNvGrpSpPr/>
            <p:nvPr/>
          </p:nvGrpSpPr>
          <p:grpSpPr>
            <a:xfrm>
              <a:off x="354877" y="810653"/>
              <a:ext cx="4381108" cy="1739030"/>
              <a:chOff x="354877" y="810653"/>
              <a:chExt cx="4381108" cy="1739030"/>
            </a:xfrm>
          </p:grpSpPr>
          <p:sp>
            <p:nvSpPr>
              <p:cNvPr id="41" name="円/楕円 40"/>
              <p:cNvSpPr/>
              <p:nvPr/>
            </p:nvSpPr>
            <p:spPr>
              <a:xfrm>
                <a:off x="354877" y="810653"/>
                <a:ext cx="4381108" cy="173903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1468909" y="1383030"/>
                <a:ext cx="744630" cy="771635"/>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3377557" y="1322598"/>
                <a:ext cx="587957" cy="616777"/>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788052" y="1177437"/>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2029982" y="1167631"/>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ボックス 39"/>
            <p:cNvSpPr txBox="1"/>
            <p:nvPr/>
          </p:nvSpPr>
          <p:spPr>
            <a:xfrm>
              <a:off x="921569" y="816940"/>
              <a:ext cx="3814416" cy="1537681"/>
            </a:xfrm>
            <a:prstGeom prst="rect">
              <a:avLst/>
            </a:prstGeom>
            <a:noFill/>
          </p:spPr>
          <p:txBody>
            <a:bodyPr wrap="square" rtlCol="0">
              <a:spAutoFit/>
            </a:bodyPr>
            <a:lstStyle/>
            <a:p>
              <a:r>
                <a:rPr kumimoji="1" lang="ja-JP" altLang="en-US" sz="2800" b="1" dirty="0">
                  <a:solidFill>
                    <a:srgbClr val="FF0066"/>
                  </a:solidFill>
                  <a:latin typeface="BIZ UDPゴシック" panose="020B0400000000000000" pitchFamily="50" charset="-128"/>
                  <a:ea typeface="BIZ UDPゴシック" panose="020B0400000000000000" pitchFamily="50" charset="-128"/>
                </a:rPr>
                <a:t>平等な</a:t>
              </a:r>
              <a:endParaRPr kumimoji="1" lang="en-US" altLang="ja-JP" sz="2800" b="1" dirty="0">
                <a:solidFill>
                  <a:srgbClr val="FF0066"/>
                </a:solidFill>
                <a:latin typeface="BIZ UDPゴシック" panose="020B0400000000000000" pitchFamily="50" charset="-128"/>
                <a:ea typeface="BIZ UDPゴシック" panose="020B0400000000000000" pitchFamily="50" charset="-128"/>
              </a:endParaRPr>
            </a:p>
            <a:p>
              <a:r>
                <a:rPr lang="ja-JP" altLang="en-US" sz="2800" b="1" dirty="0">
                  <a:solidFill>
                    <a:srgbClr val="FF0066"/>
                  </a:solidFill>
                  <a:latin typeface="BIZ UDPゴシック" panose="020B0400000000000000" pitchFamily="50" charset="-128"/>
                  <a:ea typeface="BIZ UDPゴシック" panose="020B0400000000000000" pitchFamily="50" charset="-128"/>
                </a:rPr>
                <a:t>教育のために</a:t>
              </a:r>
              <a:endParaRPr kumimoji="1" lang="en-US" altLang="ja-JP" sz="2800" b="1" dirty="0">
                <a:solidFill>
                  <a:srgbClr val="FF0066"/>
                </a:solidFill>
                <a:latin typeface="BIZ UDPゴシック" panose="020B0400000000000000" pitchFamily="50" charset="-128"/>
                <a:ea typeface="BIZ UDPゴシック" panose="020B0400000000000000" pitchFamily="50" charset="-128"/>
              </a:endParaRPr>
            </a:p>
          </p:txBody>
        </p:sp>
      </p:grpSp>
      <p:sp>
        <p:nvSpPr>
          <p:cNvPr id="49" name="正方形/長方形 48">
            <a:extLst>
              <a:ext uri="{FF2B5EF4-FFF2-40B4-BE49-F238E27FC236}">
                <a16:creationId xmlns:a16="http://schemas.microsoft.com/office/drawing/2014/main" id="{1D0C7531-9229-42D9-ADF7-CBD6755ECDD7}"/>
              </a:ext>
            </a:extLst>
          </p:cNvPr>
          <p:cNvSpPr/>
          <p:nvPr/>
        </p:nvSpPr>
        <p:spPr>
          <a:xfrm>
            <a:off x="579338" y="2441170"/>
            <a:ext cx="5263719" cy="348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prstClr val="black"/>
                </a:solidFill>
                <a:latin typeface="BIZ UDPゴシック" panose="020B0400000000000000" pitchFamily="50" charset="-128"/>
                <a:ea typeface="BIZ UDPゴシック" panose="020B0400000000000000" pitchFamily="50" charset="-128"/>
              </a:rPr>
              <a:t>※</a:t>
            </a:r>
            <a:r>
              <a:rPr lang="ja-JP" altLang="en-US" sz="1200" b="1" dirty="0">
                <a:solidFill>
                  <a:prstClr val="black"/>
                </a:solidFill>
                <a:latin typeface="BIZ UDPゴシック" panose="020B0400000000000000" pitchFamily="50" charset="-128"/>
                <a:ea typeface="BIZ UDPゴシック" panose="020B0400000000000000" pitchFamily="50" charset="-128"/>
              </a:rPr>
              <a:t>　私立学校では、税金により教材費などの一部が補助されています。</a:t>
            </a:r>
          </a:p>
        </p:txBody>
      </p:sp>
      <p:sp>
        <p:nvSpPr>
          <p:cNvPr id="50" name="テキスト ボックス 49">
            <a:extLst>
              <a:ext uri="{FF2B5EF4-FFF2-40B4-BE49-F238E27FC236}">
                <a16:creationId xmlns:a16="http://schemas.microsoft.com/office/drawing/2014/main" id="{629DE1ED-11B5-4C4C-B3C4-72468155C78D}"/>
              </a:ext>
            </a:extLst>
          </p:cNvPr>
          <p:cNvSpPr txBox="1"/>
          <p:nvPr/>
        </p:nvSpPr>
        <p:spPr>
          <a:xfrm>
            <a:off x="5338993" y="45335"/>
            <a:ext cx="6724918" cy="369332"/>
          </a:xfrm>
          <a:prstGeom prst="rect">
            <a:avLst/>
          </a:prstGeom>
          <a:noFill/>
        </p:spPr>
        <p:txBody>
          <a:bodyPr wrap="none" rtlCol="0">
            <a:spAutoFit/>
          </a:bodyPr>
          <a:lstStyle/>
          <a:p>
            <a:r>
              <a:rPr lang="ja-JP" altLang="en-US" dirty="0">
                <a:latin typeface="UD デジタル 教科書体 NP-B" panose="02020700000000000000" pitchFamily="18" charset="-128"/>
                <a:ea typeface="UD デジタル 教科書体 NP-B" panose="02020700000000000000" pitchFamily="18" charset="-128"/>
              </a:rPr>
              <a:t>（参考資料）</a:t>
            </a:r>
            <a:r>
              <a:rPr kumimoji="1" lang="ja-JP" altLang="en-US" dirty="0">
                <a:latin typeface="UD デジタル 教科書体 NP-B" panose="02020700000000000000" pitchFamily="18" charset="-128"/>
                <a:ea typeface="UD デジタル 教科書体 NP-B" panose="02020700000000000000" pitchFamily="18" charset="-128"/>
              </a:rPr>
              <a:t>税のしくみ</a:t>
            </a:r>
            <a:r>
              <a:rPr lang="ja-JP" altLang="en-US" dirty="0">
                <a:latin typeface="UD デジタル 教科書体 NP-B" panose="02020700000000000000" pitchFamily="18" charset="-128"/>
                <a:ea typeface="UD デジタル 教科書体 NP-B" panose="02020700000000000000" pitchFamily="18" charset="-128"/>
              </a:rPr>
              <a:t>や役割</a:t>
            </a:r>
            <a:r>
              <a:rPr kumimoji="1" lang="ja-JP" altLang="en-US" dirty="0">
                <a:latin typeface="UD デジタル 教科書体 NP-B" panose="02020700000000000000" pitchFamily="18" charset="-128"/>
                <a:ea typeface="UD デジタル 教科書体 NP-B" panose="02020700000000000000" pitchFamily="18" charset="-128"/>
              </a:rPr>
              <a:t>　</a:t>
            </a:r>
            <a:r>
              <a:rPr kumimoji="1" lang="ja-JP" altLang="en-US" sz="1600" dirty="0">
                <a:highlight>
                  <a:srgbClr val="CCCCFF"/>
                </a:highlight>
                <a:latin typeface="UD デジタル 教科書体 NP-B" panose="02020700000000000000" pitchFamily="18" charset="-128"/>
                <a:ea typeface="UD デジタル 教科書体 NP-B" panose="02020700000000000000" pitchFamily="18" charset="-128"/>
              </a:rPr>
              <a:t>～税金は何のために</a:t>
            </a:r>
            <a:r>
              <a:rPr lang="ja-JP" altLang="en-US" sz="1600" dirty="0">
                <a:highlight>
                  <a:srgbClr val="CCCCFF"/>
                </a:highlight>
                <a:latin typeface="UD デジタル 教科書体 NP-B" panose="02020700000000000000" pitchFamily="18" charset="-128"/>
                <a:ea typeface="UD デジタル 教科書体 NP-B" panose="02020700000000000000" pitchFamily="18" charset="-128"/>
              </a:rPr>
              <a:t>必要なの？～</a:t>
            </a:r>
            <a:endParaRPr kumimoji="1" lang="en-US" altLang="ja-JP" sz="1600" dirty="0">
              <a:highlight>
                <a:srgbClr val="CCCCFF"/>
              </a:highlight>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639044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FC45834-4D72-41D1-ACAE-5CF0F24033B8}"/>
              </a:ext>
            </a:extLst>
          </p:cNvPr>
          <p:cNvPicPr>
            <a:picLocks noChangeAspect="1"/>
          </p:cNvPicPr>
          <p:nvPr/>
        </p:nvPicPr>
        <p:blipFill>
          <a:blip r:embed="rId3"/>
          <a:stretch>
            <a:fillRect/>
          </a:stretch>
        </p:blipFill>
        <p:spPr>
          <a:xfrm>
            <a:off x="1372657" y="117690"/>
            <a:ext cx="9330479" cy="6408000"/>
          </a:xfrm>
          <a:prstGeom prst="rect">
            <a:avLst/>
          </a:prstGeom>
        </p:spPr>
      </p:pic>
      <p:sp>
        <p:nvSpPr>
          <p:cNvPr id="3" name="テキスト ボックス 2">
            <a:extLst>
              <a:ext uri="{FF2B5EF4-FFF2-40B4-BE49-F238E27FC236}">
                <a16:creationId xmlns:a16="http://schemas.microsoft.com/office/drawing/2014/main" id="{F5350970-86FF-46BE-A375-6F69EFDCD0C0}"/>
              </a:ext>
            </a:extLst>
          </p:cNvPr>
          <p:cNvSpPr txBox="1"/>
          <p:nvPr/>
        </p:nvSpPr>
        <p:spPr>
          <a:xfrm>
            <a:off x="8050697" y="51447"/>
            <a:ext cx="4288353" cy="400110"/>
          </a:xfrm>
          <a:prstGeom prst="rect">
            <a:avLst/>
          </a:prstGeom>
          <a:noFill/>
        </p:spPr>
        <p:txBody>
          <a:bodyPr wrap="none" rtlCol="0">
            <a:spAutoFit/>
          </a:bodyPr>
          <a:lstStyle/>
          <a:p>
            <a:r>
              <a:rPr lang="en-US" altLang="ja-JP" sz="2000" dirty="0">
                <a:latin typeface="UD デジタル 教科書体 NP-B" panose="02020700000000000000" pitchFamily="18" charset="-128"/>
                <a:ea typeface="UD デジタル 教科書体 NP-B" panose="02020700000000000000" pitchFamily="18" charset="-128"/>
              </a:rPr>
              <a:t>【</a:t>
            </a:r>
            <a:r>
              <a:rPr lang="ja-JP" altLang="en-US" sz="2000" dirty="0">
                <a:latin typeface="UD デジタル 教科書体 NP-B" panose="02020700000000000000" pitchFamily="18" charset="-128"/>
                <a:ea typeface="UD デジタル 教科書体 NP-B" panose="02020700000000000000" pitchFamily="18" charset="-128"/>
              </a:rPr>
              <a:t>授業や家庭学習用のコンテンツ</a:t>
            </a:r>
            <a:r>
              <a:rPr lang="en-US" altLang="ja-JP" sz="2000" dirty="0">
                <a:latin typeface="UD デジタル 教科書体 NP-B" panose="02020700000000000000" pitchFamily="18" charset="-128"/>
                <a:ea typeface="UD デジタル 教科書体 NP-B" panose="02020700000000000000" pitchFamily="18" charset="-128"/>
              </a:rPr>
              <a:t>】</a:t>
            </a:r>
            <a:endParaRPr kumimoji="1" lang="en-US" altLang="ja-JP" dirty="0">
              <a:highlight>
                <a:srgbClr val="CCCCFF"/>
              </a:highlight>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96829131-029D-4192-A0BF-CE67F285E724}"/>
              </a:ext>
            </a:extLst>
          </p:cNvPr>
          <p:cNvSpPr txBox="1"/>
          <p:nvPr/>
        </p:nvSpPr>
        <p:spPr>
          <a:xfrm>
            <a:off x="1328046" y="6518169"/>
            <a:ext cx="1269899" cy="369332"/>
          </a:xfrm>
          <a:prstGeom prst="rect">
            <a:avLst/>
          </a:prstGeom>
          <a:noFill/>
        </p:spPr>
        <p:txBody>
          <a:bodyPr wrap="none" rtlCol="0">
            <a:spAutoFit/>
          </a:bodyPr>
          <a:lstStyle/>
          <a:p>
            <a:r>
              <a:rPr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リンク先</a:t>
            </a:r>
            <a:r>
              <a:rPr kumimoji="1" lang="en-US" altLang="ja-JP" dirty="0">
                <a:latin typeface="UD デジタル 教科書体 NK-B" panose="02020700000000000000" pitchFamily="18" charset="-128"/>
                <a:ea typeface="UD デジタル 教科書体 NK-B" panose="02020700000000000000" pitchFamily="18" charset="-128"/>
              </a:rPr>
              <a:t>】</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0223855D-5978-48B2-AF2C-5539A55C68DE}"/>
              </a:ext>
            </a:extLst>
          </p:cNvPr>
          <p:cNvSpPr txBox="1"/>
          <p:nvPr/>
        </p:nvSpPr>
        <p:spPr>
          <a:xfrm>
            <a:off x="3379114" y="6503388"/>
            <a:ext cx="4136803" cy="369332"/>
          </a:xfrm>
          <a:prstGeom prst="rect">
            <a:avLst/>
          </a:prstGeom>
          <a:noFill/>
        </p:spPr>
        <p:txBody>
          <a:bodyPr wrap="square" rtlCol="0">
            <a:spAutoFit/>
          </a:bodyPr>
          <a:lstStyle/>
          <a:p>
            <a:r>
              <a:rPr lang="en-US" altLang="ja-JP" u="sng" dirty="0" err="1">
                <a:latin typeface="UD デジタル 教科書体 NK-B" panose="02020700000000000000" pitchFamily="18" charset="-128"/>
                <a:ea typeface="UD デジタル 教科書体 NK-B" panose="02020700000000000000" pitchFamily="18" charset="-128"/>
                <a:hlinkClick r:id="rId4"/>
              </a:rPr>
              <a:t>税の学習コーナ</a:t>
            </a:r>
            <a:r>
              <a:rPr lang="en-US" altLang="ja-JP" u="sng" dirty="0">
                <a:latin typeface="UD デジタル 教科書体 NK-B" panose="02020700000000000000" pitchFamily="18" charset="-128"/>
                <a:ea typeface="UD デジタル 教科書体 NK-B" panose="02020700000000000000" pitchFamily="18" charset="-128"/>
                <a:hlinkClick r:id="rId4"/>
              </a:rPr>
              <a:t>ー｜</a:t>
            </a:r>
            <a:r>
              <a:rPr lang="en-US" altLang="ja-JP" u="sng" dirty="0" err="1">
                <a:latin typeface="UD デジタル 教科書体 NK-B" panose="02020700000000000000" pitchFamily="18" charset="-128"/>
                <a:ea typeface="UD デジタル 教科書体 NK-B" panose="02020700000000000000" pitchFamily="18" charset="-128"/>
                <a:hlinkClick r:id="rId4"/>
              </a:rPr>
              <a:t>国税庁</a:t>
            </a:r>
            <a:r>
              <a:rPr lang="en-US" altLang="ja-JP" u="sng" dirty="0">
                <a:latin typeface="UD デジタル 教科書体 NK-B" panose="02020700000000000000" pitchFamily="18" charset="-128"/>
                <a:ea typeface="UD デジタル 教科書体 NK-B" panose="02020700000000000000" pitchFamily="18" charset="-128"/>
                <a:hlinkClick r:id="rId4"/>
              </a:rPr>
              <a:t> (nta.go.jp)</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hlinkClick r:id="rId5"/>
            <a:extLst>
              <a:ext uri="{FF2B5EF4-FFF2-40B4-BE49-F238E27FC236}">
                <a16:creationId xmlns:a16="http://schemas.microsoft.com/office/drawing/2014/main" id="{06DB2F17-AB0A-46BA-B1EF-E341A5A8B98E}"/>
              </a:ext>
            </a:extLst>
          </p:cNvPr>
          <p:cNvSpPr txBox="1"/>
          <p:nvPr/>
        </p:nvSpPr>
        <p:spPr>
          <a:xfrm>
            <a:off x="8389311" y="6516765"/>
            <a:ext cx="2452916" cy="369332"/>
          </a:xfrm>
          <a:prstGeom prst="rect">
            <a:avLst/>
          </a:prstGeom>
          <a:noFill/>
        </p:spPr>
        <p:txBody>
          <a:bodyPr wrap="none" rtlCol="0">
            <a:spAutoFit/>
          </a:bodyPr>
          <a:lstStyle/>
          <a:p>
            <a:r>
              <a:rPr lang="ja-JP" altLang="en-US" u="sng" dirty="0">
                <a:solidFill>
                  <a:schemeClr val="accent5"/>
                </a:solidFill>
                <a:latin typeface="UD デジタル 教科書体 NK-B" panose="02020700000000000000" pitchFamily="18" charset="-128"/>
                <a:ea typeface="UD デジタル 教科書体 NK-B" panose="02020700000000000000" pitchFamily="18" charset="-128"/>
              </a:rPr>
              <a:t>キッズコーナー：財務省</a:t>
            </a:r>
            <a:endParaRPr kumimoji="1" lang="ja-JP" altLang="en-US" u="sng" dirty="0">
              <a:solidFill>
                <a:schemeClr val="accent5"/>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4499EA02-F7AA-4770-A45A-256496DC38E9}"/>
              </a:ext>
            </a:extLst>
          </p:cNvPr>
          <p:cNvSpPr txBox="1"/>
          <p:nvPr/>
        </p:nvSpPr>
        <p:spPr>
          <a:xfrm>
            <a:off x="2400358" y="6539067"/>
            <a:ext cx="1140056" cy="369332"/>
          </a:xfrm>
          <a:prstGeom prst="rect">
            <a:avLst/>
          </a:prstGeom>
          <a:noFill/>
        </p:spPr>
        <p:txBody>
          <a:bodyPr wrap="none" rtlCol="0">
            <a:spAutoFit/>
          </a:bodyPr>
          <a:lstStyle/>
          <a:p>
            <a:r>
              <a:rPr lang="en-US" altLang="ja-JP" dirty="0">
                <a:latin typeface="UD デジタル 教科書体 NK-B" panose="02020700000000000000" pitchFamily="18" charset="-128"/>
                <a:ea typeface="UD デジタル 教科書体 NK-B" panose="02020700000000000000" pitchFamily="18" charset="-128"/>
              </a:rPr>
              <a:t>URL</a:t>
            </a:r>
            <a:r>
              <a:rPr lang="ja-JP" altLang="en-US" dirty="0">
                <a:latin typeface="UD デジタル 教科書体 NK-B" panose="02020700000000000000" pitchFamily="18" charset="-128"/>
                <a:ea typeface="UD デジタル 教科書体 NK-B" panose="02020700000000000000" pitchFamily="18" charset="-128"/>
              </a:rPr>
              <a:t>（１）</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38613213-EB1F-4FB4-80C1-5B8FA4EF384A}"/>
              </a:ext>
            </a:extLst>
          </p:cNvPr>
          <p:cNvSpPr txBox="1"/>
          <p:nvPr/>
        </p:nvSpPr>
        <p:spPr>
          <a:xfrm>
            <a:off x="7431818" y="6539067"/>
            <a:ext cx="1140056" cy="369332"/>
          </a:xfrm>
          <a:prstGeom prst="rect">
            <a:avLst/>
          </a:prstGeom>
          <a:noFill/>
        </p:spPr>
        <p:txBody>
          <a:bodyPr wrap="none" rtlCol="0">
            <a:spAutoFit/>
          </a:bodyPr>
          <a:lstStyle/>
          <a:p>
            <a:r>
              <a:rPr lang="en-US" altLang="ja-JP" dirty="0">
                <a:latin typeface="UD デジタル 教科書体 NK-B" panose="02020700000000000000" pitchFamily="18" charset="-128"/>
                <a:ea typeface="UD デジタル 教科書体 NK-B" panose="02020700000000000000" pitchFamily="18" charset="-128"/>
              </a:rPr>
              <a:t>URL</a:t>
            </a:r>
            <a:r>
              <a:rPr lang="ja-JP" altLang="en-US" dirty="0">
                <a:latin typeface="UD デジタル 教科書体 NK-B" panose="02020700000000000000" pitchFamily="18" charset="-128"/>
                <a:ea typeface="UD デジタル 教科書体 NK-B" panose="02020700000000000000" pitchFamily="18" charset="-128"/>
              </a:rPr>
              <a:t>（２）</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691196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D5C2D77-3932-43CC-8506-F1DFC67A1016}"/>
              </a:ext>
            </a:extLst>
          </p:cNvPr>
          <p:cNvPicPr>
            <a:picLocks noChangeAspect="1"/>
          </p:cNvPicPr>
          <p:nvPr/>
        </p:nvPicPr>
        <p:blipFill>
          <a:blip r:embed="rId3"/>
          <a:stretch>
            <a:fillRect/>
          </a:stretch>
        </p:blipFill>
        <p:spPr>
          <a:xfrm>
            <a:off x="3964600" y="3669516"/>
            <a:ext cx="7470985" cy="3188484"/>
          </a:xfrm>
          <a:prstGeom prst="rect">
            <a:avLst/>
          </a:prstGeom>
        </p:spPr>
      </p:pic>
      <p:pic>
        <p:nvPicPr>
          <p:cNvPr id="2" name="図 1">
            <a:extLst>
              <a:ext uri="{FF2B5EF4-FFF2-40B4-BE49-F238E27FC236}">
                <a16:creationId xmlns:a16="http://schemas.microsoft.com/office/drawing/2014/main" id="{2A1C1C7B-1F37-48D4-B1C0-31EA2B3A8B55}"/>
              </a:ext>
            </a:extLst>
          </p:cNvPr>
          <p:cNvPicPr>
            <a:picLocks noChangeAspect="1"/>
          </p:cNvPicPr>
          <p:nvPr/>
        </p:nvPicPr>
        <p:blipFill>
          <a:blip r:embed="rId4"/>
          <a:stretch>
            <a:fillRect/>
          </a:stretch>
        </p:blipFill>
        <p:spPr>
          <a:xfrm>
            <a:off x="749906" y="246647"/>
            <a:ext cx="8160838" cy="3422869"/>
          </a:xfrm>
          <a:prstGeom prst="rect">
            <a:avLst/>
          </a:prstGeom>
        </p:spPr>
      </p:pic>
    </p:spTree>
    <p:extLst>
      <p:ext uri="{BB962C8B-B14F-4D97-AF65-F5344CB8AC3E}">
        <p14:creationId xmlns:p14="http://schemas.microsoft.com/office/powerpoint/2010/main" val="3756299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EB44A19-C720-4BA2-BD02-4AC9FE7D85F6}"/>
              </a:ext>
            </a:extLst>
          </p:cNvPr>
          <p:cNvSpPr txBox="1"/>
          <p:nvPr/>
        </p:nvSpPr>
        <p:spPr>
          <a:xfrm>
            <a:off x="1692647" y="616039"/>
            <a:ext cx="8802410" cy="1569660"/>
          </a:xfrm>
          <a:prstGeom prst="rect">
            <a:avLst/>
          </a:prstGeom>
          <a:noFill/>
        </p:spPr>
        <p:txBody>
          <a:bodyPr wrap="none" rtlCol="0">
            <a:spAutoFit/>
          </a:bodyPr>
          <a:lstStyle/>
          <a:p>
            <a:r>
              <a:rPr kumimoji="1" lang="ja-JP" altLang="en-US" sz="9600" dirty="0">
                <a:ln w="76200">
                  <a:solidFill>
                    <a:schemeClr val="bg1"/>
                  </a:solidFill>
                </a:ln>
                <a:solidFill>
                  <a:schemeClr val="bg1"/>
                </a:solidFill>
                <a:latin typeface="HG創英角ﾎﾟｯﾌﾟ体" panose="040B0A09000000000000" pitchFamily="49" charset="-128"/>
                <a:ea typeface="HG創英角ﾎﾟｯﾌﾟ体" panose="040B0A09000000000000" pitchFamily="49" charset="-128"/>
              </a:rPr>
              <a:t>租　税　教　室</a:t>
            </a:r>
          </a:p>
        </p:txBody>
      </p:sp>
      <p:sp>
        <p:nvSpPr>
          <p:cNvPr id="4" name="テキスト ボックス 3">
            <a:extLst>
              <a:ext uri="{FF2B5EF4-FFF2-40B4-BE49-F238E27FC236}">
                <a16:creationId xmlns:a16="http://schemas.microsoft.com/office/drawing/2014/main" id="{577E37E3-2B10-4331-B8E7-5CDAA32E7952}"/>
              </a:ext>
            </a:extLst>
          </p:cNvPr>
          <p:cNvSpPr txBox="1"/>
          <p:nvPr/>
        </p:nvSpPr>
        <p:spPr>
          <a:xfrm>
            <a:off x="1694795" y="605308"/>
            <a:ext cx="8802410" cy="1569660"/>
          </a:xfrm>
          <a:prstGeom prst="rect">
            <a:avLst/>
          </a:prstGeom>
          <a:noFill/>
        </p:spPr>
        <p:txBody>
          <a:bodyPr wrap="none" rtlCol="0">
            <a:spAutoFit/>
          </a:bodyPr>
          <a:lstStyle/>
          <a:p>
            <a:r>
              <a:rPr kumimoji="1" lang="ja-JP" altLang="en-US" sz="9600" dirty="0">
                <a:latin typeface="HG創英角ﾎﾟｯﾌﾟ体" panose="040B0A09000000000000" pitchFamily="49" charset="-128"/>
                <a:ea typeface="HG創英角ﾎﾟｯﾌﾟ体" panose="040B0A09000000000000" pitchFamily="49" charset="-128"/>
              </a:rPr>
              <a:t>租　税　教　室</a:t>
            </a:r>
          </a:p>
        </p:txBody>
      </p:sp>
      <p:sp>
        <p:nvSpPr>
          <p:cNvPr id="7" name="正方形/長方形 6">
            <a:extLst>
              <a:ext uri="{FF2B5EF4-FFF2-40B4-BE49-F238E27FC236}">
                <a16:creationId xmlns:a16="http://schemas.microsoft.com/office/drawing/2014/main" id="{99C22D56-0D44-4222-9DC2-C9842F021871}"/>
              </a:ext>
            </a:extLst>
          </p:cNvPr>
          <p:cNvSpPr/>
          <p:nvPr/>
        </p:nvSpPr>
        <p:spPr>
          <a:xfrm>
            <a:off x="772732" y="2781836"/>
            <a:ext cx="10522040" cy="346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CA6B7D05-E35B-4065-8167-611CDB4D3A3D}"/>
              </a:ext>
            </a:extLst>
          </p:cNvPr>
          <p:cNvSpPr txBox="1"/>
          <p:nvPr/>
        </p:nvSpPr>
        <p:spPr>
          <a:xfrm>
            <a:off x="759850" y="3071209"/>
            <a:ext cx="4698722" cy="584775"/>
          </a:xfrm>
          <a:prstGeom prst="rect">
            <a:avLst/>
          </a:prstGeom>
          <a:noFill/>
        </p:spPr>
        <p:txBody>
          <a:bodyPr wrap="none" rtlCol="0">
            <a:spAutoFit/>
          </a:bodyPr>
          <a:lstStyle/>
          <a:p>
            <a:r>
              <a:rPr kumimoji="1"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学習</a:t>
            </a:r>
            <a:r>
              <a:rPr kumimoji="1" lang="ja-JP" altLang="en-US" sz="3200" dirty="0">
                <a:latin typeface="UD デジタル 教科書体 NP-B" panose="02020700000000000000" pitchFamily="18" charset="-128"/>
                <a:ea typeface="UD デジタル 教科書体 NP-B" panose="02020700000000000000" pitchFamily="18" charset="-128"/>
              </a:rPr>
              <a:t>のポイント</a:t>
            </a:r>
            <a:r>
              <a:rPr kumimoji="1"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a:t>
            </a:r>
            <a:r>
              <a:rPr kumimoji="1" lang="en-US" altLang="ja-JP" sz="3200" dirty="0">
                <a:latin typeface="UD デジタル 教科書体 NP-B" panose="02020700000000000000" pitchFamily="18" charset="-128"/>
                <a:ea typeface="UD デジタル 教科書体 NP-B" panose="02020700000000000000" pitchFamily="18" charset="-128"/>
              </a:rPr>
              <a:t>】</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72E14287-7D01-48E7-940C-AA7EB7D1890E}"/>
              </a:ext>
            </a:extLst>
          </p:cNvPr>
          <p:cNvSpPr txBox="1"/>
          <p:nvPr/>
        </p:nvSpPr>
        <p:spPr>
          <a:xfrm>
            <a:off x="1068289" y="3820874"/>
            <a:ext cx="9930924" cy="2308324"/>
          </a:xfrm>
          <a:prstGeom prst="rect">
            <a:avLst/>
          </a:prstGeom>
          <a:noFill/>
        </p:spPr>
        <p:txBody>
          <a:bodyPr wrap="none" rtlCol="0">
            <a:spAutoFit/>
          </a:bodyPr>
          <a:lstStyle/>
          <a:p>
            <a:pPr algn="ctr"/>
            <a:r>
              <a:rPr kumimoji="1" lang="ja-JP" altLang="en-US" sz="4400" dirty="0">
                <a:latin typeface="UD デジタル 教科書体 NP-B" panose="02020700000000000000" pitchFamily="18" charset="-128"/>
                <a:ea typeface="UD デジタル 教科書体 NP-B" panose="02020700000000000000" pitchFamily="18" charset="-128"/>
              </a:rPr>
              <a:t>公平な税の集め方</a:t>
            </a:r>
            <a:endParaRPr lang="en-US" altLang="ja-JP" sz="4400" dirty="0">
              <a:latin typeface="UD デジタル 教科書体 NP-B" panose="02020700000000000000" pitchFamily="18" charset="-128"/>
              <a:ea typeface="UD デジタル 教科書体 NP-B" panose="02020700000000000000" pitchFamily="18" charset="-128"/>
            </a:endParaRPr>
          </a:p>
          <a:p>
            <a:pPr algn="ctr"/>
            <a:r>
              <a:rPr kumimoji="1" lang="ja-JP" altLang="en-US" sz="4000" dirty="0">
                <a:highlight>
                  <a:srgbClr val="CCCCFF"/>
                </a:highlight>
                <a:latin typeface="UD デジタル 教科書体 NP-B" panose="02020700000000000000" pitchFamily="18" charset="-128"/>
                <a:ea typeface="UD デジタル 教科書体 NP-B" panose="02020700000000000000" pitchFamily="18" charset="-128"/>
              </a:rPr>
              <a:t>～税金の種類がたくさんあるのはなぜ？～</a:t>
            </a:r>
            <a:endParaRPr kumimoji="1" lang="en-US" altLang="ja-JP" sz="4000" dirty="0">
              <a:highlight>
                <a:srgbClr val="CCCCFF"/>
              </a:highlight>
              <a:latin typeface="UD デジタル 教科書体 NP-B" panose="02020700000000000000" pitchFamily="18" charset="-128"/>
              <a:ea typeface="UD デジタル 教科書体 NP-B" panose="02020700000000000000" pitchFamily="18" charset="-128"/>
            </a:endParaRPr>
          </a:p>
          <a:p>
            <a:pPr algn="ctr"/>
            <a:endParaRPr kumimoji="1" lang="en-US" altLang="ja-JP" sz="2800" dirty="0">
              <a:highlight>
                <a:srgbClr val="CCCCFF"/>
              </a:highlight>
              <a:latin typeface="UD デジタル 教科書体 NP-B" panose="02020700000000000000" pitchFamily="18" charset="-128"/>
              <a:ea typeface="UD デジタル 教科書体 NP-B" panose="02020700000000000000" pitchFamily="18" charset="-128"/>
            </a:endParaRPr>
          </a:p>
          <a:p>
            <a:pPr algn="ctr"/>
            <a:r>
              <a:rPr lang="en-US" altLang="ja-JP" sz="2800" u="sng" dirty="0">
                <a:solidFill>
                  <a:srgbClr val="0070C0"/>
                </a:solidFill>
                <a:latin typeface="UD デジタル 教科書体 NP-B" panose="02020700000000000000" pitchFamily="18" charset="-128"/>
                <a:ea typeface="UD デジタル 教科書体 NP-B" panose="02020700000000000000" pitchFamily="18" charset="-128"/>
              </a:rPr>
              <a:t>※</a:t>
            </a:r>
            <a:r>
              <a:rPr lang="ja-JP" altLang="en-US" sz="2800" u="sng" dirty="0">
                <a:solidFill>
                  <a:srgbClr val="0070C0"/>
                </a:solidFill>
                <a:latin typeface="UD デジタル 教科書体 NP-B" panose="02020700000000000000" pitchFamily="18" charset="-128"/>
                <a:ea typeface="UD デジタル 教科書体 NP-B" panose="02020700000000000000" pitchFamily="18" charset="-128"/>
              </a:rPr>
              <a:t>グループワークをとおして、みんなで考えましょう！</a:t>
            </a:r>
            <a:endParaRPr lang="en-US" altLang="ja-JP" sz="2800" u="sng" dirty="0">
              <a:solidFill>
                <a:srgbClr val="0070C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44797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8691" y="83121"/>
            <a:ext cx="8843885" cy="759354"/>
          </a:xfrm>
          <a:prstGeom prst="roundRect">
            <a:avLst/>
          </a:prstGeom>
          <a:solidFill>
            <a:schemeClr val="accent4">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dirty="0">
              <a:solidFill>
                <a:schemeClr val="accent1">
                  <a:lumMod val="50000"/>
                </a:schemeClr>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98692" y="916975"/>
            <a:ext cx="8832658" cy="1404788"/>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700" dirty="0">
                <a:solidFill>
                  <a:schemeClr val="tx1"/>
                </a:solidFill>
                <a:latin typeface="BIZ UDPゴシック" panose="020B0400000000000000" pitchFamily="50" charset="-128"/>
                <a:ea typeface="BIZ UDPゴシック" panose="020B0400000000000000" pitchFamily="50" charset="-128"/>
              </a:rPr>
              <a:t>友だち３人で食事に行きました。みんなで</a:t>
            </a:r>
            <a:r>
              <a:rPr kumimoji="1" lang="en-US" altLang="ja-JP" sz="1700" b="1" u="sng" dirty="0">
                <a:solidFill>
                  <a:schemeClr val="tx1"/>
                </a:solidFill>
                <a:latin typeface="BIZ UDPゴシック" panose="020B0400000000000000" pitchFamily="50" charset="-128"/>
                <a:ea typeface="BIZ UDPゴシック" panose="020B0400000000000000" pitchFamily="50" charset="-128"/>
              </a:rPr>
              <a:t>【</a:t>
            </a:r>
            <a:r>
              <a:rPr lang="ja-JP" altLang="en-US" sz="1700" b="1" u="sng" dirty="0">
                <a:solidFill>
                  <a:schemeClr val="tx1"/>
                </a:solidFill>
                <a:latin typeface="BIZ UDPゴシック" panose="020B0400000000000000" pitchFamily="50" charset="-128"/>
                <a:ea typeface="BIZ UDPゴシック" panose="020B0400000000000000" pitchFamily="50" charset="-128"/>
              </a:rPr>
              <a:t>１枚のピザ</a:t>
            </a:r>
            <a:r>
              <a:rPr lang="en-US" altLang="ja-JP" sz="1700" b="1" u="sng" dirty="0">
                <a:solidFill>
                  <a:schemeClr val="tx1"/>
                </a:solidFill>
                <a:latin typeface="BIZ UDPゴシック" panose="020B0400000000000000" pitchFamily="50" charset="-128"/>
                <a:ea typeface="BIZ UDPゴシック" panose="020B0400000000000000" pitchFamily="50" charset="-128"/>
              </a:rPr>
              <a:t>】</a:t>
            </a:r>
            <a:r>
              <a:rPr lang="ja-JP" altLang="en-US" sz="1700" b="1" u="sng" dirty="0">
                <a:solidFill>
                  <a:schemeClr val="tx1"/>
                </a:solidFill>
                <a:latin typeface="BIZ UDPゴシック" panose="020B0400000000000000" pitchFamily="50" charset="-128"/>
                <a:ea typeface="BIZ UDPゴシック" panose="020B0400000000000000" pitchFamily="50" charset="-128"/>
              </a:rPr>
              <a:t>を</a:t>
            </a:r>
            <a:r>
              <a:rPr kumimoji="1" lang="ja-JP" altLang="en-US" sz="1700" u="sng" dirty="0">
                <a:solidFill>
                  <a:schemeClr val="tx1"/>
                </a:solidFill>
                <a:latin typeface="BIZ UDPゴシック" panose="020B0400000000000000" pitchFamily="50" charset="-128"/>
                <a:ea typeface="BIZ UDPゴシック" panose="020B0400000000000000" pitchFamily="50" charset="-128"/>
              </a:rPr>
              <a:t>分け合って食べた</a:t>
            </a:r>
            <a:r>
              <a:rPr kumimoji="1" lang="ja-JP" altLang="en-US" sz="1700" dirty="0">
                <a:solidFill>
                  <a:schemeClr val="tx1"/>
                </a:solidFill>
                <a:latin typeface="BIZ UDPゴシック" panose="020B0400000000000000" pitchFamily="50" charset="-128"/>
                <a:ea typeface="BIZ UDPゴシック" panose="020B0400000000000000" pitchFamily="50" charset="-128"/>
              </a:rPr>
              <a:t>とき、食事代の支払いはどのように負担しますか。</a:t>
            </a:r>
            <a:endParaRPr kumimoji="1" lang="en-US" altLang="ja-JP" sz="1700" dirty="0">
              <a:solidFill>
                <a:schemeClr val="tx1"/>
              </a:solidFill>
              <a:latin typeface="BIZ UDPゴシック" panose="020B0400000000000000" pitchFamily="50" charset="-128"/>
              <a:ea typeface="BIZ UDPゴシック" panose="020B0400000000000000" pitchFamily="50" charset="-128"/>
            </a:endParaRPr>
          </a:p>
          <a:p>
            <a:r>
              <a:rPr lang="ja-JP" altLang="en-US" sz="1700" dirty="0">
                <a:solidFill>
                  <a:schemeClr val="tx1"/>
                </a:solidFill>
                <a:latin typeface="BIZ UDPゴシック" panose="020B0400000000000000" pitchFamily="50" charset="-128"/>
                <a:ea typeface="BIZ UDPゴシック" panose="020B0400000000000000" pitchFamily="50" charset="-128"/>
              </a:rPr>
              <a:t>　なお、食事代金の合計は</a:t>
            </a:r>
            <a:r>
              <a:rPr lang="en-US" altLang="ja-JP" sz="1700" dirty="0">
                <a:solidFill>
                  <a:schemeClr val="tx1"/>
                </a:solidFill>
                <a:latin typeface="BIZ UDPゴシック" panose="020B0400000000000000" pitchFamily="50" charset="-128"/>
                <a:ea typeface="BIZ UDPゴシック" panose="020B0400000000000000" pitchFamily="50" charset="-128"/>
              </a:rPr>
              <a:t>4</a:t>
            </a:r>
            <a:r>
              <a:rPr lang="ja-JP" altLang="en-US" sz="1700" dirty="0" err="1">
                <a:solidFill>
                  <a:schemeClr val="tx1"/>
                </a:solidFill>
                <a:latin typeface="BIZ UDPゴシック" panose="020B0400000000000000" pitchFamily="50" charset="-128"/>
                <a:ea typeface="BIZ UDPゴシック" panose="020B0400000000000000" pitchFamily="50" charset="-128"/>
              </a:rPr>
              <a:t>，</a:t>
            </a:r>
            <a:r>
              <a:rPr lang="en-US" altLang="ja-JP" sz="1700" dirty="0">
                <a:solidFill>
                  <a:schemeClr val="tx1"/>
                </a:solidFill>
                <a:latin typeface="BIZ UDPゴシック" panose="020B0400000000000000" pitchFamily="50" charset="-128"/>
                <a:ea typeface="BIZ UDPゴシック" panose="020B0400000000000000" pitchFamily="50" charset="-128"/>
              </a:rPr>
              <a:t>500</a:t>
            </a:r>
            <a:r>
              <a:rPr lang="ja-JP" altLang="en-US" sz="1700" dirty="0">
                <a:solidFill>
                  <a:schemeClr val="tx1"/>
                </a:solidFill>
                <a:latin typeface="BIZ UDPゴシック" panose="020B0400000000000000" pitchFamily="50" charset="-128"/>
                <a:ea typeface="BIZ UDPゴシック" panose="020B0400000000000000" pitchFamily="50" charset="-128"/>
              </a:rPr>
              <a:t>円で、３人のお小遣いはそれぞれ違います。</a:t>
            </a:r>
            <a:endParaRPr kumimoji="1" lang="ja-JP" altLang="en-US" sz="17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419054231"/>
              </p:ext>
            </p:extLst>
          </p:nvPr>
        </p:nvGraphicFramePr>
        <p:xfrm>
          <a:off x="247913" y="2364572"/>
          <a:ext cx="8695142" cy="1463040"/>
        </p:xfrm>
        <a:graphic>
          <a:graphicData uri="http://schemas.openxmlformats.org/drawingml/2006/table">
            <a:tbl>
              <a:tblPr firstRow="1" bandRow="1">
                <a:tableStyleId>{5C22544A-7EE6-4342-B048-85BDC9FD1C3A}</a:tableStyleId>
              </a:tblPr>
              <a:tblGrid>
                <a:gridCol w="1191117">
                  <a:extLst>
                    <a:ext uri="{9D8B030D-6E8A-4147-A177-3AD203B41FA5}">
                      <a16:colId xmlns:a16="http://schemas.microsoft.com/office/drawing/2014/main" val="20000"/>
                    </a:ext>
                  </a:extLst>
                </a:gridCol>
                <a:gridCol w="1673371">
                  <a:extLst>
                    <a:ext uri="{9D8B030D-6E8A-4147-A177-3AD203B41FA5}">
                      <a16:colId xmlns:a16="http://schemas.microsoft.com/office/drawing/2014/main" val="20001"/>
                    </a:ext>
                  </a:extLst>
                </a:gridCol>
                <a:gridCol w="1908689">
                  <a:extLst>
                    <a:ext uri="{9D8B030D-6E8A-4147-A177-3AD203B41FA5}">
                      <a16:colId xmlns:a16="http://schemas.microsoft.com/office/drawing/2014/main" val="20002"/>
                    </a:ext>
                  </a:extLst>
                </a:gridCol>
                <a:gridCol w="3921965">
                  <a:extLst>
                    <a:ext uri="{9D8B030D-6E8A-4147-A177-3AD203B41FA5}">
                      <a16:colId xmlns:a16="http://schemas.microsoft.com/office/drawing/2014/main" val="20003"/>
                    </a:ext>
                  </a:extLst>
                </a:gridCol>
              </a:tblGrid>
              <a:tr h="354411">
                <a:tc>
                  <a:txBody>
                    <a:bodyPr/>
                    <a:lstStyle/>
                    <a:p>
                      <a:endParaRPr kumimoji="1" lang="ja-JP" altLang="en-US" dirty="0"/>
                    </a:p>
                  </a:txBody>
                  <a:tcPr/>
                </a:tc>
                <a:tc>
                  <a:txBody>
                    <a:bodyPr/>
                    <a:lstStyle/>
                    <a:p>
                      <a:pPr algn="ctr"/>
                      <a:r>
                        <a:rPr kumimoji="1" lang="ja-JP" altLang="en-US" dirty="0"/>
                        <a:t>お小遣い</a:t>
                      </a:r>
                    </a:p>
                  </a:txBody>
                  <a:tcPr/>
                </a:tc>
                <a:tc>
                  <a:txBody>
                    <a:bodyPr/>
                    <a:lstStyle/>
                    <a:p>
                      <a:pPr algn="ctr"/>
                      <a:r>
                        <a:rPr kumimoji="1" lang="ja-JP" altLang="en-US" dirty="0"/>
                        <a:t>食べた量</a:t>
                      </a:r>
                    </a:p>
                  </a:txBody>
                  <a:tcPr/>
                </a:tc>
                <a:tc>
                  <a:txBody>
                    <a:bodyPr/>
                    <a:lstStyle/>
                    <a:p>
                      <a:pPr algn="ctr"/>
                      <a:r>
                        <a:rPr kumimoji="1" lang="ja-JP" altLang="en-US" dirty="0"/>
                        <a:t>負担する金額</a:t>
                      </a:r>
                    </a:p>
                  </a:txBody>
                  <a:tcPr/>
                </a:tc>
                <a:extLst>
                  <a:ext uri="{0D108BD9-81ED-4DB2-BD59-A6C34878D82A}">
                    <a16:rowId xmlns:a16="http://schemas.microsoft.com/office/drawing/2014/main" val="10000"/>
                  </a:ext>
                </a:extLst>
              </a:tr>
              <a:tr h="354411">
                <a:tc>
                  <a:txBody>
                    <a:bodyPr/>
                    <a:lstStyle/>
                    <a:p>
                      <a:pPr algn="ctr"/>
                      <a:r>
                        <a:rPr kumimoji="1" lang="en-US" altLang="ja-JP" dirty="0">
                          <a:latin typeface="BIZ UDPゴシック" panose="020B0400000000000000" pitchFamily="50" charset="-128"/>
                          <a:ea typeface="BIZ UDPゴシック" panose="020B0400000000000000" pitchFamily="50" charset="-128"/>
                        </a:rPr>
                        <a:t>A</a:t>
                      </a:r>
                      <a:r>
                        <a:rPr kumimoji="1" lang="ja-JP" altLang="en-US" dirty="0" err="1">
                          <a:latin typeface="BIZ UDPゴシック" panose="020B0400000000000000" pitchFamily="50" charset="-128"/>
                          <a:ea typeface="BIZ UDPゴシック" panose="020B0400000000000000" pitchFamily="50" charset="-128"/>
                        </a:rPr>
                        <a:t>さん</a:t>
                      </a:r>
                      <a:endParaRPr kumimoji="1" lang="en-US" altLang="ja-JP"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dirty="0">
                          <a:latin typeface="BIZ UDPゴシック" panose="020B0400000000000000" pitchFamily="50" charset="-128"/>
                          <a:ea typeface="BIZ UDPゴシック" panose="020B0400000000000000" pitchFamily="50" charset="-128"/>
                        </a:rPr>
                        <a:t>10</a:t>
                      </a:r>
                      <a:r>
                        <a:rPr kumimoji="1" lang="ja-JP" altLang="en-US" dirty="0" err="1">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000</a:t>
                      </a:r>
                      <a:r>
                        <a:rPr kumimoji="1" lang="ja-JP" altLang="en-US" dirty="0">
                          <a:latin typeface="BIZ UDPゴシック" panose="020B0400000000000000" pitchFamily="50" charset="-128"/>
                          <a:ea typeface="BIZ UDPゴシック" panose="020B0400000000000000" pitchFamily="50" charset="-128"/>
                        </a:rPr>
                        <a:t>円</a:t>
                      </a:r>
                    </a:p>
                  </a:txBody>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少ない</a:t>
                      </a:r>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1"/>
                  </a:ext>
                </a:extLst>
              </a:tr>
              <a:tr h="354411">
                <a:tc>
                  <a:txBody>
                    <a:bodyPr/>
                    <a:lstStyle/>
                    <a:p>
                      <a:pPr algn="ctr"/>
                      <a:r>
                        <a:rPr kumimoji="1" lang="en-US" altLang="ja-JP" dirty="0">
                          <a:latin typeface="BIZ UDPゴシック" panose="020B0400000000000000" pitchFamily="50" charset="-128"/>
                          <a:ea typeface="BIZ UDPゴシック" panose="020B0400000000000000" pitchFamily="50" charset="-128"/>
                        </a:rPr>
                        <a:t>B</a:t>
                      </a:r>
                      <a:r>
                        <a:rPr kumimoji="1" lang="ja-JP" altLang="en-US" dirty="0">
                          <a:latin typeface="BIZ UDPゴシック" panose="020B0400000000000000" pitchFamily="50" charset="-128"/>
                          <a:ea typeface="BIZ UDPゴシック" panose="020B0400000000000000" pitchFamily="50" charset="-128"/>
                        </a:rPr>
                        <a:t>さん</a:t>
                      </a:r>
                    </a:p>
                  </a:txBody>
                  <a:tcPr/>
                </a:tc>
                <a:tc>
                  <a:txBody>
                    <a:bodyPr/>
                    <a:lstStyle/>
                    <a:p>
                      <a:pPr algn="r"/>
                      <a:r>
                        <a:rPr kumimoji="1" lang="en-US" altLang="ja-JP" dirty="0">
                          <a:latin typeface="BIZ UDPゴシック" panose="020B0400000000000000" pitchFamily="50" charset="-128"/>
                          <a:ea typeface="BIZ UDPゴシック" panose="020B0400000000000000" pitchFamily="50" charset="-128"/>
                        </a:rPr>
                        <a:t>3</a:t>
                      </a:r>
                      <a:r>
                        <a:rPr kumimoji="1" lang="ja-JP" altLang="en-US" dirty="0" err="1">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000</a:t>
                      </a:r>
                      <a:r>
                        <a:rPr kumimoji="1" lang="ja-JP" altLang="en-US" dirty="0">
                          <a:latin typeface="BIZ UDPゴシック" panose="020B0400000000000000" pitchFamily="50" charset="-128"/>
                          <a:ea typeface="BIZ UDPゴシック" panose="020B0400000000000000" pitchFamily="50" charset="-128"/>
                        </a:rPr>
                        <a:t>円</a:t>
                      </a:r>
                    </a:p>
                  </a:txBody>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たくさん</a:t>
                      </a:r>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2"/>
                  </a:ext>
                </a:extLst>
              </a:tr>
              <a:tr h="354411">
                <a:tc>
                  <a:txBody>
                    <a:bodyPr/>
                    <a:lstStyle/>
                    <a:p>
                      <a:pPr algn="ctr"/>
                      <a:r>
                        <a:rPr kumimoji="1" lang="en-US" altLang="ja-JP" dirty="0">
                          <a:latin typeface="BIZ UDPゴシック" panose="020B0400000000000000" pitchFamily="50" charset="-128"/>
                          <a:ea typeface="BIZ UDPゴシック" panose="020B0400000000000000" pitchFamily="50" charset="-128"/>
                        </a:rPr>
                        <a:t>C</a:t>
                      </a:r>
                      <a:r>
                        <a:rPr kumimoji="1" lang="ja-JP" altLang="en-US" dirty="0">
                          <a:latin typeface="BIZ UDPゴシック" panose="020B0400000000000000" pitchFamily="50" charset="-128"/>
                          <a:ea typeface="BIZ UDPゴシック" panose="020B0400000000000000" pitchFamily="50" charset="-128"/>
                        </a:rPr>
                        <a:t>さん</a:t>
                      </a:r>
                    </a:p>
                  </a:txBody>
                  <a:tcPr/>
                </a:tc>
                <a:tc>
                  <a:txBody>
                    <a:bodyPr/>
                    <a:lstStyle/>
                    <a:p>
                      <a:pPr algn="r"/>
                      <a:r>
                        <a:rPr kumimoji="1" lang="en-US" altLang="ja-JP" dirty="0">
                          <a:latin typeface="BIZ UDPゴシック" panose="020B0400000000000000" pitchFamily="50" charset="-128"/>
                          <a:ea typeface="BIZ UDPゴシック" panose="020B0400000000000000" pitchFamily="50" charset="-128"/>
                        </a:rPr>
                        <a:t>2</a:t>
                      </a:r>
                      <a:r>
                        <a:rPr kumimoji="1" lang="ja-JP" altLang="en-US" dirty="0" err="1">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000</a:t>
                      </a:r>
                      <a:r>
                        <a:rPr kumimoji="1" lang="ja-JP" altLang="en-US" dirty="0">
                          <a:latin typeface="BIZ UDPゴシック" panose="020B0400000000000000" pitchFamily="50" charset="-128"/>
                          <a:ea typeface="BIZ UDPゴシック" panose="020B0400000000000000" pitchFamily="50" charset="-128"/>
                        </a:rPr>
                        <a:t>円</a:t>
                      </a:r>
                    </a:p>
                  </a:txBody>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中くらい</a:t>
                      </a:r>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3"/>
                  </a:ext>
                </a:extLst>
              </a:tr>
            </a:tbl>
          </a:graphicData>
        </a:graphic>
      </p:graphicFrame>
      <p:sp>
        <p:nvSpPr>
          <p:cNvPr id="11" name="角丸四角形 10"/>
          <p:cNvSpPr/>
          <p:nvPr/>
        </p:nvSpPr>
        <p:spPr>
          <a:xfrm>
            <a:off x="247913" y="5289668"/>
            <a:ext cx="11657803" cy="15227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bg1"/>
                </a:solidFill>
                <a:latin typeface="BIZ UDPゴシック" panose="020B0400000000000000" pitchFamily="50" charset="-128"/>
                <a:ea typeface="BIZ UDPゴシック" panose="020B0400000000000000" pitchFamily="50" charset="-128"/>
              </a:rPr>
              <a:t>どの</a:t>
            </a:r>
            <a:r>
              <a:rPr kumimoji="1" lang="ja-JP" altLang="en-US" sz="2000">
                <a:solidFill>
                  <a:schemeClr val="bg1"/>
                </a:solidFill>
                <a:latin typeface="BIZ UDPゴシック" panose="020B0400000000000000" pitchFamily="50" charset="-128"/>
                <a:ea typeface="BIZ UDPゴシック" panose="020B0400000000000000" pitchFamily="50" charset="-128"/>
              </a:rPr>
              <a:t>方法でも</a:t>
            </a:r>
            <a:r>
              <a:rPr kumimoji="1" lang="en-US" altLang="ja-JP" sz="2000" dirty="0">
                <a:solidFill>
                  <a:schemeClr val="bg1"/>
                </a:solidFill>
                <a:latin typeface="BIZ UDPゴシック" panose="020B0400000000000000" pitchFamily="50" charset="-128"/>
                <a:ea typeface="BIZ UDPゴシック" panose="020B0400000000000000" pitchFamily="50" charset="-128"/>
              </a:rPr>
              <a:t>『</a:t>
            </a:r>
            <a:r>
              <a:rPr lang="ja-JP" altLang="en-US" sz="2000" dirty="0">
                <a:solidFill>
                  <a:schemeClr val="bg1"/>
                </a:solidFill>
                <a:latin typeface="BIZ UDPゴシック" panose="020B0400000000000000" pitchFamily="50" charset="-128"/>
                <a:ea typeface="BIZ UDPゴシック" panose="020B0400000000000000" pitchFamily="50" charset="-128"/>
              </a:rPr>
              <a:t>公平</a:t>
            </a:r>
            <a:r>
              <a:rPr lang="en-US" altLang="ja-JP" sz="2000" dirty="0">
                <a:solidFill>
                  <a:schemeClr val="bg1"/>
                </a:solidFill>
                <a:latin typeface="BIZ UDPゴシック" panose="020B0400000000000000" pitchFamily="50" charset="-128"/>
                <a:ea typeface="BIZ UDPゴシック" panose="020B0400000000000000" pitchFamily="50" charset="-128"/>
              </a:rPr>
              <a:t>』</a:t>
            </a:r>
            <a:r>
              <a:rPr lang="ja-JP" altLang="en-US" sz="2000" dirty="0" err="1">
                <a:solidFill>
                  <a:schemeClr val="bg1"/>
                </a:solidFill>
                <a:latin typeface="BIZ UDPゴシック" panose="020B0400000000000000" pitchFamily="50" charset="-128"/>
                <a:ea typeface="BIZ UDPゴシック" panose="020B0400000000000000" pitchFamily="50" charset="-128"/>
              </a:rPr>
              <a:t>のようですが</a:t>
            </a:r>
            <a:r>
              <a:rPr lang="ja-JP" altLang="en-US" sz="2000" dirty="0">
                <a:solidFill>
                  <a:schemeClr val="bg1"/>
                </a:solidFill>
                <a:latin typeface="BIZ UDPゴシック" panose="020B0400000000000000" pitchFamily="50" charset="-128"/>
                <a:ea typeface="BIZ UDPゴシック" panose="020B0400000000000000" pitchFamily="50" charset="-128"/>
              </a:rPr>
              <a:t>、</a:t>
            </a:r>
            <a:r>
              <a:rPr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１つの方法では完全な</a:t>
            </a:r>
            <a:r>
              <a:rPr lang="en-US" altLang="ja-JP" sz="2000" dirty="0">
                <a:solidFill>
                  <a:schemeClr val="bg1"/>
                </a:solidFill>
                <a:highlight>
                  <a:srgbClr val="000080"/>
                </a:highlight>
                <a:latin typeface="BIZ UDPゴシック" panose="020B0400000000000000" pitchFamily="50" charset="-128"/>
                <a:ea typeface="BIZ UDPゴシック" panose="020B0400000000000000" pitchFamily="50" charset="-128"/>
              </a:rPr>
              <a:t>『</a:t>
            </a:r>
            <a:r>
              <a:rPr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公平</a:t>
            </a:r>
            <a:r>
              <a:rPr lang="en-US" altLang="ja-JP" sz="2000" dirty="0">
                <a:solidFill>
                  <a:schemeClr val="bg1"/>
                </a:solidFill>
                <a:highlight>
                  <a:srgbClr val="000080"/>
                </a:highlight>
                <a:latin typeface="BIZ UDPゴシック" panose="020B0400000000000000" pitchFamily="50" charset="-128"/>
                <a:ea typeface="BIZ UDPゴシック" panose="020B0400000000000000" pitchFamily="50" charset="-128"/>
              </a:rPr>
              <a:t>』</a:t>
            </a:r>
            <a:r>
              <a:rPr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にならない</a:t>
            </a:r>
            <a:r>
              <a:rPr lang="ja-JP" altLang="en-US" sz="2000" dirty="0">
                <a:solidFill>
                  <a:schemeClr val="bg1"/>
                </a:solidFill>
                <a:latin typeface="BIZ UDPゴシック" panose="020B0400000000000000" pitchFamily="50" charset="-128"/>
                <a:ea typeface="BIZ UDPゴシック" panose="020B0400000000000000" pitchFamily="50" charset="-128"/>
              </a:rPr>
              <a:t>のです。</a:t>
            </a:r>
            <a:endParaRPr lang="en-US" altLang="ja-JP" sz="2000" dirty="0">
              <a:solidFill>
                <a:schemeClr val="bg1"/>
              </a:solidFill>
              <a:latin typeface="BIZ UDPゴシック" panose="020B0400000000000000" pitchFamily="50" charset="-128"/>
              <a:ea typeface="BIZ UDPゴシック" panose="020B0400000000000000" pitchFamily="50" charset="-128"/>
            </a:endParaRPr>
          </a:p>
          <a:p>
            <a:r>
              <a:rPr kumimoji="1" lang="ja-JP" altLang="en-US" sz="2000" dirty="0">
                <a:solidFill>
                  <a:schemeClr val="bg1"/>
                </a:solidFill>
                <a:latin typeface="BIZ UDPゴシック" panose="020B0400000000000000" pitchFamily="50" charset="-128"/>
                <a:ea typeface="BIZ UDPゴシック" panose="020B0400000000000000" pitchFamily="50" charset="-128"/>
              </a:rPr>
              <a:t>　</a:t>
            </a:r>
            <a:r>
              <a:rPr kumimoji="1"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税金も</a:t>
            </a:r>
            <a:r>
              <a:rPr kumimoji="1" lang="ja-JP" altLang="en-US" sz="2000" dirty="0">
                <a:solidFill>
                  <a:schemeClr val="bg1"/>
                </a:solidFill>
                <a:latin typeface="BIZ UDPゴシック" panose="020B0400000000000000" pitchFamily="50" charset="-128"/>
                <a:ea typeface="BIZ UDPゴシック" panose="020B0400000000000000" pitchFamily="50" charset="-128"/>
              </a:rPr>
              <a:t>１つの方法で課税したのでは、完全な</a:t>
            </a:r>
            <a:r>
              <a:rPr kumimoji="1" lang="en-US" altLang="ja-JP" sz="2000" dirty="0">
                <a:solidFill>
                  <a:schemeClr val="bg1"/>
                </a:solidFill>
                <a:latin typeface="BIZ UDPゴシック" panose="020B0400000000000000" pitchFamily="50" charset="-128"/>
                <a:ea typeface="BIZ UDPゴシック" panose="020B0400000000000000" pitchFamily="50" charset="-128"/>
              </a:rPr>
              <a:t>『</a:t>
            </a:r>
            <a:r>
              <a:rPr kumimoji="1" lang="ja-JP" altLang="en-US" sz="2000" dirty="0">
                <a:solidFill>
                  <a:schemeClr val="bg1"/>
                </a:solidFill>
                <a:latin typeface="BIZ UDPゴシック" panose="020B0400000000000000" pitchFamily="50" charset="-128"/>
                <a:ea typeface="BIZ UDPゴシック" panose="020B0400000000000000" pitchFamily="50" charset="-128"/>
              </a:rPr>
              <a:t>公平</a:t>
            </a:r>
            <a:r>
              <a:rPr kumimoji="1" lang="en-US" altLang="ja-JP" sz="2000" dirty="0">
                <a:solidFill>
                  <a:schemeClr val="bg1"/>
                </a:solidFill>
                <a:latin typeface="BIZ UDPゴシック" panose="020B0400000000000000" pitchFamily="50" charset="-128"/>
                <a:ea typeface="BIZ UDPゴシック" panose="020B0400000000000000" pitchFamily="50" charset="-128"/>
              </a:rPr>
              <a:t>』</a:t>
            </a:r>
            <a:r>
              <a:rPr kumimoji="1" lang="ja-JP" altLang="en-US" sz="2000" dirty="0" err="1">
                <a:solidFill>
                  <a:schemeClr val="bg1"/>
                </a:solidFill>
                <a:latin typeface="BIZ UDPゴシック" panose="020B0400000000000000" pitchFamily="50" charset="-128"/>
                <a:ea typeface="BIZ UDPゴシック" panose="020B0400000000000000" pitchFamily="50" charset="-128"/>
              </a:rPr>
              <a:t>には</a:t>
            </a:r>
            <a:r>
              <a:rPr kumimoji="1" lang="ja-JP" altLang="en-US" sz="2000" dirty="0">
                <a:solidFill>
                  <a:schemeClr val="bg1"/>
                </a:solidFill>
                <a:latin typeface="BIZ UDPゴシック" panose="020B0400000000000000" pitchFamily="50" charset="-128"/>
                <a:ea typeface="BIZ UDPゴシック" panose="020B0400000000000000" pitchFamily="50" charset="-128"/>
              </a:rPr>
              <a:t>なりません。</a:t>
            </a:r>
            <a:r>
              <a:rPr kumimoji="1"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税負担の</a:t>
            </a:r>
            <a:r>
              <a:rPr kumimoji="1" lang="en-US" altLang="ja-JP" sz="2000" dirty="0">
                <a:solidFill>
                  <a:schemeClr val="bg1"/>
                </a:solidFill>
                <a:highlight>
                  <a:srgbClr val="000080"/>
                </a:highlight>
                <a:latin typeface="BIZ UDPゴシック" panose="020B0400000000000000" pitchFamily="50" charset="-128"/>
                <a:ea typeface="BIZ UDPゴシック" panose="020B0400000000000000" pitchFamily="50" charset="-128"/>
              </a:rPr>
              <a:t>『</a:t>
            </a:r>
            <a:r>
              <a:rPr kumimoji="1"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公平</a:t>
            </a:r>
            <a:r>
              <a:rPr kumimoji="1" lang="en-US" altLang="ja-JP" sz="2000" dirty="0">
                <a:solidFill>
                  <a:schemeClr val="bg1"/>
                </a:solidFill>
                <a:highlight>
                  <a:srgbClr val="000080"/>
                </a:highlight>
                <a:latin typeface="BIZ UDPゴシック" panose="020B0400000000000000" pitchFamily="50" charset="-128"/>
                <a:ea typeface="BIZ UDPゴシック" panose="020B0400000000000000" pitchFamily="50" charset="-128"/>
              </a:rPr>
              <a:t>』</a:t>
            </a:r>
            <a:r>
              <a:rPr kumimoji="1"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を確保するため</a:t>
            </a:r>
            <a:r>
              <a:rPr kumimoji="1" lang="ja-JP" altLang="en-US" sz="2000" dirty="0">
                <a:solidFill>
                  <a:schemeClr val="bg1"/>
                </a:solidFill>
                <a:latin typeface="BIZ UDPゴシック" panose="020B0400000000000000" pitchFamily="50" charset="-128"/>
                <a:ea typeface="BIZ UDPゴシック" panose="020B0400000000000000" pitchFamily="50" charset="-128"/>
              </a:rPr>
              <a:t>に、</a:t>
            </a:r>
            <a:r>
              <a:rPr kumimoji="1"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税の性格に応じ</a:t>
            </a:r>
            <a:r>
              <a:rPr kumimoji="1" lang="ja-JP" altLang="en-US" sz="2000" dirty="0">
                <a:solidFill>
                  <a:schemeClr val="bg1"/>
                </a:solidFill>
                <a:latin typeface="BIZ UDPゴシック" panose="020B0400000000000000" pitchFamily="50" charset="-128"/>
                <a:ea typeface="BIZ UDPゴシック" panose="020B0400000000000000" pitchFamily="50" charset="-128"/>
              </a:rPr>
              <a:t>た適切な課税方法を採用して、所得課税、消費課税、資産課税等を</a:t>
            </a:r>
            <a:r>
              <a:rPr kumimoji="1"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バランスよく組</a:t>
            </a:r>
            <a:endParaRPr kumimoji="1" lang="en-US" altLang="ja-JP" sz="2000" dirty="0">
              <a:solidFill>
                <a:schemeClr val="bg1"/>
              </a:solidFill>
              <a:highlight>
                <a:srgbClr val="000080"/>
              </a:highlight>
              <a:latin typeface="BIZ UDPゴシック" panose="020B0400000000000000" pitchFamily="50" charset="-128"/>
              <a:ea typeface="BIZ UDPゴシック" panose="020B0400000000000000" pitchFamily="50" charset="-128"/>
            </a:endParaRPr>
          </a:p>
          <a:p>
            <a:r>
              <a:rPr kumimoji="1"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み合わせる</a:t>
            </a:r>
            <a:r>
              <a:rPr kumimoji="1" lang="ja-JP" altLang="en-US" sz="2000" dirty="0">
                <a:solidFill>
                  <a:schemeClr val="bg1"/>
                </a:solidFill>
                <a:latin typeface="BIZ UDPゴシック" panose="020B0400000000000000" pitchFamily="50" charset="-128"/>
                <a:ea typeface="BIZ UDPゴシック" panose="020B0400000000000000" pitchFamily="50" charset="-128"/>
              </a:rPr>
              <a:t>という工夫が行われています。</a:t>
            </a:r>
            <a:endParaRPr kumimoji="1" lang="en-US" altLang="ja-JP" sz="2000" dirty="0">
              <a:solidFill>
                <a:schemeClr val="bg1"/>
              </a:solidFill>
              <a:latin typeface="BIZ UDPゴシック" panose="020B0400000000000000" pitchFamily="50" charset="-128"/>
              <a:ea typeface="BIZ UDPゴシック" panose="020B0400000000000000" pitchFamily="50" charset="-128"/>
            </a:endParaRPr>
          </a:p>
        </p:txBody>
      </p:sp>
      <p:pic>
        <p:nvPicPr>
          <p:cNvPr id="10" name="図 9"/>
          <p:cNvPicPr/>
          <p:nvPr/>
        </p:nvPicPr>
        <p:blipFill>
          <a:blip r:embed="rId3">
            <a:clrChange>
              <a:clrFrom>
                <a:srgbClr val="FFFFFF"/>
              </a:clrFrom>
              <a:clrTo>
                <a:srgbClr val="FFFFFF">
                  <a:alpha val="0"/>
                </a:srgbClr>
              </a:clrTo>
            </a:clrChange>
          </a:blip>
          <a:stretch>
            <a:fillRect/>
          </a:stretch>
        </p:blipFill>
        <p:spPr>
          <a:xfrm>
            <a:off x="8995723" y="3882185"/>
            <a:ext cx="1384490" cy="1332984"/>
          </a:xfrm>
          <a:prstGeom prst="rect">
            <a:avLst/>
          </a:prstGeom>
        </p:spPr>
      </p:pic>
      <p:sp>
        <p:nvSpPr>
          <p:cNvPr id="8" name="テキスト ボックス 7">
            <a:extLst>
              <a:ext uri="{FF2B5EF4-FFF2-40B4-BE49-F238E27FC236}">
                <a16:creationId xmlns:a16="http://schemas.microsoft.com/office/drawing/2014/main" id="{FC3A1C25-5056-483C-B63D-791BD1F26553}"/>
              </a:ext>
            </a:extLst>
          </p:cNvPr>
          <p:cNvSpPr txBox="1"/>
          <p:nvPr/>
        </p:nvSpPr>
        <p:spPr>
          <a:xfrm>
            <a:off x="385222" y="220981"/>
            <a:ext cx="8289449" cy="523220"/>
          </a:xfrm>
          <a:prstGeom prst="rect">
            <a:avLst/>
          </a:prstGeom>
          <a:noFill/>
        </p:spPr>
        <p:txBody>
          <a:bodyPr wrap="non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公平な税の集め方　</a:t>
            </a:r>
            <a:r>
              <a:rPr kumimoji="1" lang="ja-JP" altLang="en-US" sz="2000" dirty="0">
                <a:highlight>
                  <a:srgbClr val="CCCCFF"/>
                </a:highlight>
                <a:latin typeface="UD デジタル 教科書体 NP-B" panose="02020700000000000000" pitchFamily="18" charset="-128"/>
                <a:ea typeface="UD デジタル 教科書体 NP-B" panose="02020700000000000000" pitchFamily="18" charset="-128"/>
              </a:rPr>
              <a:t>～税金の種類がたくさんあるのはなぜ？～</a:t>
            </a:r>
            <a:endParaRPr kumimoji="1" lang="en-US" altLang="ja-JP" sz="2400" dirty="0">
              <a:highlight>
                <a:srgbClr val="CCCCFF"/>
              </a:highlight>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E2987AE1-4BC0-4FE8-BFE6-BFDDAB32048E}"/>
              </a:ext>
            </a:extLst>
          </p:cNvPr>
          <p:cNvSpPr/>
          <p:nvPr/>
        </p:nvSpPr>
        <p:spPr>
          <a:xfrm>
            <a:off x="247913" y="3907416"/>
            <a:ext cx="8695142" cy="1307753"/>
          </a:xfrm>
          <a:prstGeom prst="rect">
            <a:avLst/>
          </a:prstGeom>
          <a:solidFill>
            <a:srgbClr val="FFCCFF"/>
          </a:solidFill>
          <a:ln w="63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mj-ea"/>
                <a:ea typeface="+mj-ea"/>
              </a:rPr>
              <a:t> </a:t>
            </a:r>
            <a:r>
              <a:rPr lang="en-US" altLang="ja-JP" sz="2000" b="1" dirty="0">
                <a:solidFill>
                  <a:prstClr val="black"/>
                </a:solidFill>
                <a:latin typeface="BIZ UDPゴシック" panose="020B0400000000000000" pitchFamily="50" charset="-128"/>
                <a:ea typeface="BIZ UDPゴシック" panose="020B0400000000000000" pitchFamily="50" charset="-128"/>
              </a:rPr>
              <a:t>【</a:t>
            </a:r>
            <a:r>
              <a:rPr lang="ja-JP" altLang="en-US" sz="2000" b="1" dirty="0">
                <a:solidFill>
                  <a:prstClr val="black"/>
                </a:solidFill>
                <a:latin typeface="BIZ UDPゴシック" panose="020B0400000000000000" pitchFamily="50" charset="-128"/>
                <a:ea typeface="BIZ UDPゴシック" panose="020B0400000000000000" pitchFamily="50" charset="-128"/>
              </a:rPr>
              <a:t>回答例</a:t>
            </a:r>
            <a:r>
              <a:rPr lang="en-US" altLang="ja-JP" sz="2000" b="1" dirty="0">
                <a:solidFill>
                  <a:prstClr val="black"/>
                </a:solidFill>
                <a:latin typeface="BIZ UDPゴシック" panose="020B0400000000000000" pitchFamily="50" charset="-128"/>
                <a:ea typeface="BIZ UDPゴシック" panose="020B0400000000000000" pitchFamily="50" charset="-128"/>
              </a:rPr>
              <a:t>】</a:t>
            </a:r>
          </a:p>
          <a:p>
            <a:r>
              <a:rPr lang="ja-JP" altLang="en-US" spc="-300" dirty="0">
                <a:solidFill>
                  <a:prstClr val="black"/>
                </a:solidFill>
                <a:latin typeface="BIZ UDPゴシック" panose="020B0400000000000000" pitchFamily="50" charset="-128"/>
                <a:ea typeface="BIZ UDPゴシック" panose="020B0400000000000000" pitchFamily="50" charset="-128"/>
              </a:rPr>
              <a:t>　 </a:t>
            </a:r>
            <a:r>
              <a:rPr lang="ja-JP" altLang="en-US" b="1" spc="-150" dirty="0">
                <a:solidFill>
                  <a:prstClr val="black"/>
                </a:solidFill>
                <a:latin typeface="BIZ UDPゴシック" panose="020B0400000000000000" pitchFamily="50" charset="-128"/>
                <a:ea typeface="BIZ UDPゴシック" panose="020B0400000000000000" pitchFamily="50" charset="-128"/>
              </a:rPr>
              <a:t>（１）</a:t>
            </a:r>
            <a:r>
              <a:rPr lang="ja-JP" altLang="en-US" b="1" dirty="0">
                <a:solidFill>
                  <a:prstClr val="black"/>
                </a:solidFill>
                <a:latin typeface="BIZ UDPゴシック" panose="020B0400000000000000" pitchFamily="50" charset="-128"/>
                <a:ea typeface="BIZ UDPゴシック" panose="020B0400000000000000" pitchFamily="50" charset="-128"/>
              </a:rPr>
              <a:t>３人で均等に割って支払う。</a:t>
            </a:r>
          </a:p>
          <a:p>
            <a:r>
              <a:rPr lang="ja-JP" altLang="en-US" b="1" spc="-300" dirty="0">
                <a:solidFill>
                  <a:prstClr val="black"/>
                </a:solidFill>
                <a:latin typeface="BIZ UDPゴシック" panose="020B0400000000000000" pitchFamily="50" charset="-128"/>
                <a:ea typeface="BIZ UDPゴシック" panose="020B0400000000000000" pitchFamily="50" charset="-128"/>
              </a:rPr>
              <a:t>　 （２） </a:t>
            </a:r>
            <a:r>
              <a:rPr lang="ja-JP" altLang="en-US" b="1" dirty="0">
                <a:solidFill>
                  <a:prstClr val="black"/>
                </a:solidFill>
                <a:latin typeface="BIZ UDPゴシック" panose="020B0400000000000000" pitchFamily="50" charset="-128"/>
                <a:ea typeface="BIZ UDPゴシック" panose="020B0400000000000000" pitchFamily="50" charset="-128"/>
              </a:rPr>
              <a:t>たくさん食べた人は多く、少ししか食べていない人は少なく支払う。</a:t>
            </a:r>
          </a:p>
          <a:p>
            <a:r>
              <a:rPr lang="ja-JP" altLang="en-US" b="1" spc="-300" dirty="0">
                <a:solidFill>
                  <a:prstClr val="black"/>
                </a:solidFill>
                <a:latin typeface="BIZ UDPゴシック" panose="020B0400000000000000" pitchFamily="50" charset="-128"/>
                <a:ea typeface="BIZ UDPゴシック" panose="020B0400000000000000" pitchFamily="50" charset="-128"/>
              </a:rPr>
              <a:t>　 （３） </a:t>
            </a:r>
            <a:r>
              <a:rPr lang="ja-JP" altLang="en-US" b="1" dirty="0">
                <a:solidFill>
                  <a:prstClr val="black"/>
                </a:solidFill>
                <a:latin typeface="BIZ UDPゴシック" panose="020B0400000000000000" pitchFamily="50" charset="-128"/>
                <a:ea typeface="BIZ UDPゴシック" panose="020B0400000000000000" pitchFamily="50" charset="-128"/>
              </a:rPr>
              <a:t>お小遣いをたくさん貰っている人は多く、あまり貰っていない人は少なく支払う。</a:t>
            </a:r>
            <a:endParaRPr lang="en-US" altLang="ja-JP" b="1" dirty="0">
              <a:solidFill>
                <a:prstClr val="black"/>
              </a:solidFill>
              <a:latin typeface="BIZ UDPゴシック" panose="020B0400000000000000" pitchFamily="50" charset="-128"/>
              <a:ea typeface="BIZ UDPゴシック" panose="020B0400000000000000" pitchFamily="50" charset="-128"/>
            </a:endParaRPr>
          </a:p>
        </p:txBody>
      </p:sp>
      <p:sp>
        <p:nvSpPr>
          <p:cNvPr id="16" name="思考の吹き出し: 雲形 15">
            <a:extLst>
              <a:ext uri="{FF2B5EF4-FFF2-40B4-BE49-F238E27FC236}">
                <a16:creationId xmlns:a16="http://schemas.microsoft.com/office/drawing/2014/main" id="{CBFBDB2F-B6A7-43D5-97CC-641A872FB741}"/>
              </a:ext>
            </a:extLst>
          </p:cNvPr>
          <p:cNvSpPr/>
          <p:nvPr/>
        </p:nvSpPr>
        <p:spPr>
          <a:xfrm>
            <a:off x="9042577" y="503229"/>
            <a:ext cx="3103024" cy="2944881"/>
          </a:xfrm>
          <a:prstGeom prst="cloudCallout">
            <a:avLst>
              <a:gd name="adj1" fmla="val -30485"/>
              <a:gd name="adj2" fmla="val 65158"/>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CF4B01A7-E29B-4E74-8930-EE77B698BDC6}"/>
              </a:ext>
            </a:extLst>
          </p:cNvPr>
          <p:cNvSpPr txBox="1"/>
          <p:nvPr/>
        </p:nvSpPr>
        <p:spPr>
          <a:xfrm>
            <a:off x="9341234" y="2463241"/>
            <a:ext cx="633507" cy="307777"/>
          </a:xfrm>
          <a:prstGeom prst="rect">
            <a:avLst/>
          </a:prstGeom>
          <a:solidFill>
            <a:schemeClr val="accent2">
              <a:lumMod val="60000"/>
              <a:lumOff val="40000"/>
            </a:schemeClr>
          </a:solidFill>
        </p:spPr>
        <p:txBody>
          <a:bodyPr wrap="none" rtlCol="0">
            <a:spAutoFit/>
          </a:bodyPr>
          <a:lstStyle/>
          <a:p>
            <a:r>
              <a:rPr kumimoji="1" lang="en-US" altLang="ja-JP" sz="1400" dirty="0">
                <a:latin typeface="UD デジタル 教科書体 NK-B" panose="02020700000000000000" pitchFamily="18" charset="-128"/>
                <a:ea typeface="UD デジタル 教科書体 NK-B" panose="02020700000000000000" pitchFamily="18" charset="-128"/>
              </a:rPr>
              <a:t>A</a:t>
            </a:r>
            <a:r>
              <a:rPr kumimoji="1" lang="ja-JP" altLang="en-US" sz="1400" dirty="0">
                <a:latin typeface="UD デジタル 教科書体 NK-B" panose="02020700000000000000" pitchFamily="18" charset="-128"/>
                <a:ea typeface="UD デジタル 教科書体 NK-B" panose="02020700000000000000" pitchFamily="18" charset="-128"/>
              </a:rPr>
              <a:t>さん</a:t>
            </a:r>
          </a:p>
        </p:txBody>
      </p:sp>
      <p:sp>
        <p:nvSpPr>
          <p:cNvPr id="35" name="テキスト ボックス 34">
            <a:extLst>
              <a:ext uri="{FF2B5EF4-FFF2-40B4-BE49-F238E27FC236}">
                <a16:creationId xmlns:a16="http://schemas.microsoft.com/office/drawing/2014/main" id="{6CF21091-B473-45D9-8457-A0BAF632BF4A}"/>
              </a:ext>
            </a:extLst>
          </p:cNvPr>
          <p:cNvSpPr txBox="1"/>
          <p:nvPr/>
        </p:nvSpPr>
        <p:spPr>
          <a:xfrm rot="21380607">
            <a:off x="10000141" y="870158"/>
            <a:ext cx="636713" cy="307777"/>
          </a:xfrm>
          <a:prstGeom prst="rect">
            <a:avLst/>
          </a:prstGeom>
          <a:solidFill>
            <a:schemeClr val="accent2">
              <a:lumMod val="60000"/>
              <a:lumOff val="40000"/>
            </a:schemeClr>
          </a:solidFill>
        </p:spPr>
        <p:txBody>
          <a:bodyPr wrap="none"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Ｂさん</a:t>
            </a:r>
          </a:p>
        </p:txBody>
      </p:sp>
      <p:sp>
        <p:nvSpPr>
          <p:cNvPr id="36" name="テキスト ボックス 35">
            <a:extLst>
              <a:ext uri="{FF2B5EF4-FFF2-40B4-BE49-F238E27FC236}">
                <a16:creationId xmlns:a16="http://schemas.microsoft.com/office/drawing/2014/main" id="{9E192C19-E8FA-4BAF-A1CD-417B99684B1C}"/>
              </a:ext>
            </a:extLst>
          </p:cNvPr>
          <p:cNvSpPr txBox="1"/>
          <p:nvPr/>
        </p:nvSpPr>
        <p:spPr>
          <a:xfrm>
            <a:off x="11004839" y="2496720"/>
            <a:ext cx="635110" cy="307777"/>
          </a:xfrm>
          <a:prstGeom prst="rect">
            <a:avLst/>
          </a:prstGeom>
          <a:solidFill>
            <a:schemeClr val="accent2">
              <a:lumMod val="60000"/>
              <a:lumOff val="40000"/>
            </a:schemeClr>
          </a:solidFill>
        </p:spPr>
        <p:txBody>
          <a:bodyPr wrap="none" rtlCol="0">
            <a:spAutoFit/>
          </a:bodyPr>
          <a:lstStyle/>
          <a:p>
            <a:r>
              <a:rPr lang="en-US" altLang="ja-JP" sz="1400" dirty="0">
                <a:latin typeface="UD デジタル 教科書体 NK-B" panose="02020700000000000000" pitchFamily="18" charset="-128"/>
                <a:ea typeface="UD デジタル 教科書体 NK-B" panose="02020700000000000000" pitchFamily="18" charset="-128"/>
              </a:rPr>
              <a:t>C</a:t>
            </a:r>
            <a:r>
              <a:rPr kumimoji="1" lang="ja-JP" altLang="en-US" sz="1400" dirty="0">
                <a:latin typeface="UD デジタル 教科書体 NK-B" panose="02020700000000000000" pitchFamily="18" charset="-128"/>
                <a:ea typeface="UD デジタル 教科書体 NK-B" panose="02020700000000000000" pitchFamily="18" charset="-128"/>
              </a:rPr>
              <a:t>さん</a:t>
            </a:r>
          </a:p>
        </p:txBody>
      </p:sp>
      <p:graphicFrame>
        <p:nvGraphicFramePr>
          <p:cNvPr id="14" name="グラフ 13">
            <a:extLst>
              <a:ext uri="{FF2B5EF4-FFF2-40B4-BE49-F238E27FC236}">
                <a16:creationId xmlns:a16="http://schemas.microsoft.com/office/drawing/2014/main" id="{AFE3250D-08D0-4FCF-ACF6-9106451035DD}"/>
              </a:ext>
            </a:extLst>
          </p:cNvPr>
          <p:cNvGraphicFramePr/>
          <p:nvPr>
            <p:extLst/>
          </p:nvPr>
        </p:nvGraphicFramePr>
        <p:xfrm>
          <a:off x="8982616" y="649131"/>
          <a:ext cx="3209384" cy="2503869"/>
        </p:xfrm>
        <a:graphic>
          <a:graphicData uri="http://schemas.openxmlformats.org/drawingml/2006/chart">
            <c:chart xmlns:c="http://schemas.openxmlformats.org/drawingml/2006/chart" xmlns:r="http://schemas.openxmlformats.org/officeDocument/2006/relationships" r:id="rId4"/>
          </a:graphicData>
        </a:graphic>
      </p:graphicFrame>
      <p:sp>
        <p:nvSpPr>
          <p:cNvPr id="19" name="涙形 18">
            <a:extLst>
              <a:ext uri="{FF2B5EF4-FFF2-40B4-BE49-F238E27FC236}">
                <a16:creationId xmlns:a16="http://schemas.microsoft.com/office/drawing/2014/main" id="{D73FF7DC-A914-4C09-97A4-707BB723C7CB}"/>
              </a:ext>
            </a:extLst>
          </p:cNvPr>
          <p:cNvSpPr/>
          <p:nvPr/>
        </p:nvSpPr>
        <p:spPr>
          <a:xfrm rot="20814027">
            <a:off x="9712469" y="1817855"/>
            <a:ext cx="858055" cy="497685"/>
          </a:xfrm>
          <a:custGeom>
            <a:avLst/>
            <a:gdLst>
              <a:gd name="connsiteX0" fmla="*/ 0 w 679146"/>
              <a:gd name="connsiteY0" fmla="*/ 185758 h 371515"/>
              <a:gd name="connsiteX1" fmla="*/ 339573 w 679146"/>
              <a:gd name="connsiteY1" fmla="*/ 0 h 371515"/>
              <a:gd name="connsiteX2" fmla="*/ 748449 w 679146"/>
              <a:gd name="connsiteY2" fmla="*/ -37911 h 371515"/>
              <a:gd name="connsiteX3" fmla="*/ 679146 w 679146"/>
              <a:gd name="connsiteY3" fmla="*/ 185758 h 371515"/>
              <a:gd name="connsiteX4" fmla="*/ 339573 w 679146"/>
              <a:gd name="connsiteY4" fmla="*/ 371516 h 371515"/>
              <a:gd name="connsiteX5" fmla="*/ 0 w 679146"/>
              <a:gd name="connsiteY5" fmla="*/ 185758 h 371515"/>
              <a:gd name="connsiteX0" fmla="*/ 12 w 748461"/>
              <a:gd name="connsiteY0" fmla="*/ 232231 h 417989"/>
              <a:gd name="connsiteX1" fmla="*/ 330235 w 748461"/>
              <a:gd name="connsiteY1" fmla="*/ 0 h 417989"/>
              <a:gd name="connsiteX2" fmla="*/ 748461 w 748461"/>
              <a:gd name="connsiteY2" fmla="*/ 8562 h 417989"/>
              <a:gd name="connsiteX3" fmla="*/ 679158 w 748461"/>
              <a:gd name="connsiteY3" fmla="*/ 232231 h 417989"/>
              <a:gd name="connsiteX4" fmla="*/ 339585 w 748461"/>
              <a:gd name="connsiteY4" fmla="*/ 417989 h 417989"/>
              <a:gd name="connsiteX5" fmla="*/ 12 w 748461"/>
              <a:gd name="connsiteY5" fmla="*/ 232231 h 417989"/>
              <a:gd name="connsiteX0" fmla="*/ 12 w 748461"/>
              <a:gd name="connsiteY0" fmla="*/ 232231 h 417989"/>
              <a:gd name="connsiteX1" fmla="*/ 330235 w 748461"/>
              <a:gd name="connsiteY1" fmla="*/ 0 h 417989"/>
              <a:gd name="connsiteX2" fmla="*/ 748461 w 748461"/>
              <a:gd name="connsiteY2" fmla="*/ 8562 h 417989"/>
              <a:gd name="connsiteX3" fmla="*/ 679158 w 748461"/>
              <a:gd name="connsiteY3" fmla="*/ 232231 h 417989"/>
              <a:gd name="connsiteX4" fmla="*/ 339585 w 748461"/>
              <a:gd name="connsiteY4" fmla="*/ 417989 h 417989"/>
              <a:gd name="connsiteX5" fmla="*/ 12 w 748461"/>
              <a:gd name="connsiteY5" fmla="*/ 232231 h 417989"/>
              <a:gd name="connsiteX0" fmla="*/ 9 w 740950"/>
              <a:gd name="connsiteY0" fmla="*/ 285018 h 470776"/>
              <a:gd name="connsiteX1" fmla="*/ 330232 w 740950"/>
              <a:gd name="connsiteY1" fmla="*/ 52787 h 470776"/>
              <a:gd name="connsiteX2" fmla="*/ 740950 w 740950"/>
              <a:gd name="connsiteY2" fmla="*/ 0 h 470776"/>
              <a:gd name="connsiteX3" fmla="*/ 679155 w 740950"/>
              <a:gd name="connsiteY3" fmla="*/ 285018 h 470776"/>
              <a:gd name="connsiteX4" fmla="*/ 339582 w 740950"/>
              <a:gd name="connsiteY4" fmla="*/ 470776 h 470776"/>
              <a:gd name="connsiteX5" fmla="*/ 9 w 740950"/>
              <a:gd name="connsiteY5" fmla="*/ 285018 h 470776"/>
              <a:gd name="connsiteX0" fmla="*/ 1505 w 742446"/>
              <a:gd name="connsiteY0" fmla="*/ 285018 h 470776"/>
              <a:gd name="connsiteX1" fmla="*/ 238784 w 742446"/>
              <a:gd name="connsiteY1" fmla="*/ 71486 h 470776"/>
              <a:gd name="connsiteX2" fmla="*/ 742446 w 742446"/>
              <a:gd name="connsiteY2" fmla="*/ 0 h 470776"/>
              <a:gd name="connsiteX3" fmla="*/ 680651 w 742446"/>
              <a:gd name="connsiteY3" fmla="*/ 285018 h 470776"/>
              <a:gd name="connsiteX4" fmla="*/ 341078 w 742446"/>
              <a:gd name="connsiteY4" fmla="*/ 470776 h 470776"/>
              <a:gd name="connsiteX5" fmla="*/ 1505 w 742446"/>
              <a:gd name="connsiteY5" fmla="*/ 285018 h 470776"/>
              <a:gd name="connsiteX0" fmla="*/ 1505 w 742446"/>
              <a:gd name="connsiteY0" fmla="*/ 285018 h 491209"/>
              <a:gd name="connsiteX1" fmla="*/ 238784 w 742446"/>
              <a:gd name="connsiteY1" fmla="*/ 71486 h 491209"/>
              <a:gd name="connsiteX2" fmla="*/ 742446 w 742446"/>
              <a:gd name="connsiteY2" fmla="*/ 0 h 491209"/>
              <a:gd name="connsiteX3" fmla="*/ 649195 w 742446"/>
              <a:gd name="connsiteY3" fmla="*/ 417064 h 491209"/>
              <a:gd name="connsiteX4" fmla="*/ 341078 w 742446"/>
              <a:gd name="connsiteY4" fmla="*/ 470776 h 491209"/>
              <a:gd name="connsiteX5" fmla="*/ 1505 w 742446"/>
              <a:gd name="connsiteY5" fmla="*/ 285018 h 491209"/>
              <a:gd name="connsiteX0" fmla="*/ 1505 w 742446"/>
              <a:gd name="connsiteY0" fmla="*/ 285018 h 502200"/>
              <a:gd name="connsiteX1" fmla="*/ 238784 w 742446"/>
              <a:gd name="connsiteY1" fmla="*/ 71486 h 502200"/>
              <a:gd name="connsiteX2" fmla="*/ 742446 w 742446"/>
              <a:gd name="connsiteY2" fmla="*/ 0 h 502200"/>
              <a:gd name="connsiteX3" fmla="*/ 691983 w 742446"/>
              <a:gd name="connsiteY3" fmla="*/ 437466 h 502200"/>
              <a:gd name="connsiteX4" fmla="*/ 341078 w 742446"/>
              <a:gd name="connsiteY4" fmla="*/ 470776 h 502200"/>
              <a:gd name="connsiteX5" fmla="*/ 1505 w 742446"/>
              <a:gd name="connsiteY5" fmla="*/ 285018 h 502200"/>
              <a:gd name="connsiteX0" fmla="*/ 24444 w 765385"/>
              <a:gd name="connsiteY0" fmla="*/ 285018 h 502200"/>
              <a:gd name="connsiteX1" fmla="*/ 109274 w 765385"/>
              <a:gd name="connsiteY1" fmla="*/ 82817 h 502200"/>
              <a:gd name="connsiteX2" fmla="*/ 765385 w 765385"/>
              <a:gd name="connsiteY2" fmla="*/ 0 h 502200"/>
              <a:gd name="connsiteX3" fmla="*/ 714922 w 765385"/>
              <a:gd name="connsiteY3" fmla="*/ 437466 h 502200"/>
              <a:gd name="connsiteX4" fmla="*/ 364017 w 765385"/>
              <a:gd name="connsiteY4" fmla="*/ 470776 h 502200"/>
              <a:gd name="connsiteX5" fmla="*/ 24444 w 765385"/>
              <a:gd name="connsiteY5" fmla="*/ 285018 h 502200"/>
              <a:gd name="connsiteX0" fmla="*/ 24444 w 765385"/>
              <a:gd name="connsiteY0" fmla="*/ 285018 h 499003"/>
              <a:gd name="connsiteX1" fmla="*/ 109274 w 765385"/>
              <a:gd name="connsiteY1" fmla="*/ 82817 h 499003"/>
              <a:gd name="connsiteX2" fmla="*/ 765385 w 765385"/>
              <a:gd name="connsiteY2" fmla="*/ 0 h 499003"/>
              <a:gd name="connsiteX3" fmla="*/ 670026 w 765385"/>
              <a:gd name="connsiteY3" fmla="*/ 431924 h 499003"/>
              <a:gd name="connsiteX4" fmla="*/ 364017 w 765385"/>
              <a:gd name="connsiteY4" fmla="*/ 470776 h 499003"/>
              <a:gd name="connsiteX5" fmla="*/ 24444 w 765385"/>
              <a:gd name="connsiteY5" fmla="*/ 285018 h 499003"/>
              <a:gd name="connsiteX0" fmla="*/ 133289 w 874230"/>
              <a:gd name="connsiteY0" fmla="*/ 285018 h 499003"/>
              <a:gd name="connsiteX1" fmla="*/ 49796 w 874230"/>
              <a:gd name="connsiteY1" fmla="*/ 92332 h 499003"/>
              <a:gd name="connsiteX2" fmla="*/ 874230 w 874230"/>
              <a:gd name="connsiteY2" fmla="*/ 0 h 499003"/>
              <a:gd name="connsiteX3" fmla="*/ 778871 w 874230"/>
              <a:gd name="connsiteY3" fmla="*/ 431924 h 499003"/>
              <a:gd name="connsiteX4" fmla="*/ 472862 w 874230"/>
              <a:gd name="connsiteY4" fmla="*/ 470776 h 499003"/>
              <a:gd name="connsiteX5" fmla="*/ 133289 w 874230"/>
              <a:gd name="connsiteY5" fmla="*/ 285018 h 499003"/>
              <a:gd name="connsiteX0" fmla="*/ 122231 w 863172"/>
              <a:gd name="connsiteY0" fmla="*/ 285018 h 499003"/>
              <a:gd name="connsiteX1" fmla="*/ 52262 w 863172"/>
              <a:gd name="connsiteY1" fmla="*/ 236666 h 499003"/>
              <a:gd name="connsiteX2" fmla="*/ 863172 w 863172"/>
              <a:gd name="connsiteY2" fmla="*/ 0 h 499003"/>
              <a:gd name="connsiteX3" fmla="*/ 767813 w 863172"/>
              <a:gd name="connsiteY3" fmla="*/ 431924 h 499003"/>
              <a:gd name="connsiteX4" fmla="*/ 461804 w 863172"/>
              <a:gd name="connsiteY4" fmla="*/ 470776 h 499003"/>
              <a:gd name="connsiteX5" fmla="*/ 122231 w 863172"/>
              <a:gd name="connsiteY5" fmla="*/ 285018 h 49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172" h="499003">
                <a:moveTo>
                  <a:pt x="122231" y="285018"/>
                </a:moveTo>
                <a:cubicBezTo>
                  <a:pt x="53974" y="246000"/>
                  <a:pt x="-71228" y="284169"/>
                  <a:pt x="52262" y="236666"/>
                </a:cubicBezTo>
                <a:cubicBezTo>
                  <a:pt x="175752" y="189163"/>
                  <a:pt x="726880" y="25274"/>
                  <a:pt x="863172" y="0"/>
                </a:cubicBezTo>
                <a:cubicBezTo>
                  <a:pt x="816970" y="74556"/>
                  <a:pt x="767813" y="357367"/>
                  <a:pt x="767813" y="431924"/>
                </a:cubicBezTo>
                <a:cubicBezTo>
                  <a:pt x="767813" y="534515"/>
                  <a:pt x="569401" y="495260"/>
                  <a:pt x="461804" y="470776"/>
                </a:cubicBezTo>
                <a:cubicBezTo>
                  <a:pt x="354207" y="446292"/>
                  <a:pt x="190488" y="324036"/>
                  <a:pt x="122231" y="285018"/>
                </a:cubicBezTo>
                <a:close/>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EB0873D3-F96E-4181-BC37-D17EF91E700B}"/>
              </a:ext>
            </a:extLst>
          </p:cNvPr>
          <p:cNvSpPr/>
          <p:nvPr/>
        </p:nvSpPr>
        <p:spPr>
          <a:xfrm>
            <a:off x="10100310" y="1905462"/>
            <a:ext cx="299803" cy="233756"/>
          </a:xfrm>
          <a:prstGeom prst="ellipse">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涙形 18">
            <a:extLst>
              <a:ext uri="{FF2B5EF4-FFF2-40B4-BE49-F238E27FC236}">
                <a16:creationId xmlns:a16="http://schemas.microsoft.com/office/drawing/2014/main" id="{DFE2C9D0-95C7-473C-B538-4D3EE47318A4}"/>
              </a:ext>
            </a:extLst>
          </p:cNvPr>
          <p:cNvSpPr/>
          <p:nvPr/>
        </p:nvSpPr>
        <p:spPr>
          <a:xfrm rot="15250817">
            <a:off x="10771726" y="1278012"/>
            <a:ext cx="733442" cy="1046174"/>
          </a:xfrm>
          <a:custGeom>
            <a:avLst/>
            <a:gdLst>
              <a:gd name="connsiteX0" fmla="*/ 0 w 679146"/>
              <a:gd name="connsiteY0" fmla="*/ 185758 h 371515"/>
              <a:gd name="connsiteX1" fmla="*/ 339573 w 679146"/>
              <a:gd name="connsiteY1" fmla="*/ 0 h 371515"/>
              <a:gd name="connsiteX2" fmla="*/ 748449 w 679146"/>
              <a:gd name="connsiteY2" fmla="*/ -37911 h 371515"/>
              <a:gd name="connsiteX3" fmla="*/ 679146 w 679146"/>
              <a:gd name="connsiteY3" fmla="*/ 185758 h 371515"/>
              <a:gd name="connsiteX4" fmla="*/ 339573 w 679146"/>
              <a:gd name="connsiteY4" fmla="*/ 371516 h 371515"/>
              <a:gd name="connsiteX5" fmla="*/ 0 w 679146"/>
              <a:gd name="connsiteY5" fmla="*/ 185758 h 371515"/>
              <a:gd name="connsiteX0" fmla="*/ 12 w 748461"/>
              <a:gd name="connsiteY0" fmla="*/ 232231 h 417989"/>
              <a:gd name="connsiteX1" fmla="*/ 330235 w 748461"/>
              <a:gd name="connsiteY1" fmla="*/ 0 h 417989"/>
              <a:gd name="connsiteX2" fmla="*/ 748461 w 748461"/>
              <a:gd name="connsiteY2" fmla="*/ 8562 h 417989"/>
              <a:gd name="connsiteX3" fmla="*/ 679158 w 748461"/>
              <a:gd name="connsiteY3" fmla="*/ 232231 h 417989"/>
              <a:gd name="connsiteX4" fmla="*/ 339585 w 748461"/>
              <a:gd name="connsiteY4" fmla="*/ 417989 h 417989"/>
              <a:gd name="connsiteX5" fmla="*/ 12 w 748461"/>
              <a:gd name="connsiteY5" fmla="*/ 232231 h 417989"/>
              <a:gd name="connsiteX0" fmla="*/ 12 w 748461"/>
              <a:gd name="connsiteY0" fmla="*/ 232231 h 417989"/>
              <a:gd name="connsiteX1" fmla="*/ 330235 w 748461"/>
              <a:gd name="connsiteY1" fmla="*/ 0 h 417989"/>
              <a:gd name="connsiteX2" fmla="*/ 748461 w 748461"/>
              <a:gd name="connsiteY2" fmla="*/ 8562 h 417989"/>
              <a:gd name="connsiteX3" fmla="*/ 679158 w 748461"/>
              <a:gd name="connsiteY3" fmla="*/ 232231 h 417989"/>
              <a:gd name="connsiteX4" fmla="*/ 339585 w 748461"/>
              <a:gd name="connsiteY4" fmla="*/ 417989 h 417989"/>
              <a:gd name="connsiteX5" fmla="*/ 12 w 748461"/>
              <a:gd name="connsiteY5" fmla="*/ 232231 h 417989"/>
              <a:gd name="connsiteX0" fmla="*/ 9 w 740950"/>
              <a:gd name="connsiteY0" fmla="*/ 285018 h 470776"/>
              <a:gd name="connsiteX1" fmla="*/ 330232 w 740950"/>
              <a:gd name="connsiteY1" fmla="*/ 52787 h 470776"/>
              <a:gd name="connsiteX2" fmla="*/ 740950 w 740950"/>
              <a:gd name="connsiteY2" fmla="*/ 0 h 470776"/>
              <a:gd name="connsiteX3" fmla="*/ 679155 w 740950"/>
              <a:gd name="connsiteY3" fmla="*/ 285018 h 470776"/>
              <a:gd name="connsiteX4" fmla="*/ 339582 w 740950"/>
              <a:gd name="connsiteY4" fmla="*/ 470776 h 470776"/>
              <a:gd name="connsiteX5" fmla="*/ 9 w 740950"/>
              <a:gd name="connsiteY5" fmla="*/ 285018 h 470776"/>
              <a:gd name="connsiteX0" fmla="*/ 1505 w 742446"/>
              <a:gd name="connsiteY0" fmla="*/ 285018 h 470776"/>
              <a:gd name="connsiteX1" fmla="*/ 238784 w 742446"/>
              <a:gd name="connsiteY1" fmla="*/ 71486 h 470776"/>
              <a:gd name="connsiteX2" fmla="*/ 742446 w 742446"/>
              <a:gd name="connsiteY2" fmla="*/ 0 h 470776"/>
              <a:gd name="connsiteX3" fmla="*/ 680651 w 742446"/>
              <a:gd name="connsiteY3" fmla="*/ 285018 h 470776"/>
              <a:gd name="connsiteX4" fmla="*/ 341078 w 742446"/>
              <a:gd name="connsiteY4" fmla="*/ 470776 h 470776"/>
              <a:gd name="connsiteX5" fmla="*/ 1505 w 742446"/>
              <a:gd name="connsiteY5" fmla="*/ 285018 h 470776"/>
              <a:gd name="connsiteX0" fmla="*/ 1505 w 742446"/>
              <a:gd name="connsiteY0" fmla="*/ 285018 h 491209"/>
              <a:gd name="connsiteX1" fmla="*/ 238784 w 742446"/>
              <a:gd name="connsiteY1" fmla="*/ 71486 h 491209"/>
              <a:gd name="connsiteX2" fmla="*/ 742446 w 742446"/>
              <a:gd name="connsiteY2" fmla="*/ 0 h 491209"/>
              <a:gd name="connsiteX3" fmla="*/ 649195 w 742446"/>
              <a:gd name="connsiteY3" fmla="*/ 417064 h 491209"/>
              <a:gd name="connsiteX4" fmla="*/ 341078 w 742446"/>
              <a:gd name="connsiteY4" fmla="*/ 470776 h 491209"/>
              <a:gd name="connsiteX5" fmla="*/ 1505 w 742446"/>
              <a:gd name="connsiteY5" fmla="*/ 285018 h 491209"/>
              <a:gd name="connsiteX0" fmla="*/ 1505 w 742446"/>
              <a:gd name="connsiteY0" fmla="*/ 285018 h 502200"/>
              <a:gd name="connsiteX1" fmla="*/ 238784 w 742446"/>
              <a:gd name="connsiteY1" fmla="*/ 71486 h 502200"/>
              <a:gd name="connsiteX2" fmla="*/ 742446 w 742446"/>
              <a:gd name="connsiteY2" fmla="*/ 0 h 502200"/>
              <a:gd name="connsiteX3" fmla="*/ 691983 w 742446"/>
              <a:gd name="connsiteY3" fmla="*/ 437466 h 502200"/>
              <a:gd name="connsiteX4" fmla="*/ 341078 w 742446"/>
              <a:gd name="connsiteY4" fmla="*/ 470776 h 502200"/>
              <a:gd name="connsiteX5" fmla="*/ 1505 w 742446"/>
              <a:gd name="connsiteY5" fmla="*/ 285018 h 502200"/>
              <a:gd name="connsiteX0" fmla="*/ 24444 w 765385"/>
              <a:gd name="connsiteY0" fmla="*/ 285018 h 502200"/>
              <a:gd name="connsiteX1" fmla="*/ 109274 w 765385"/>
              <a:gd name="connsiteY1" fmla="*/ 82817 h 502200"/>
              <a:gd name="connsiteX2" fmla="*/ 765385 w 765385"/>
              <a:gd name="connsiteY2" fmla="*/ 0 h 502200"/>
              <a:gd name="connsiteX3" fmla="*/ 714922 w 765385"/>
              <a:gd name="connsiteY3" fmla="*/ 437466 h 502200"/>
              <a:gd name="connsiteX4" fmla="*/ 364017 w 765385"/>
              <a:gd name="connsiteY4" fmla="*/ 470776 h 502200"/>
              <a:gd name="connsiteX5" fmla="*/ 24444 w 765385"/>
              <a:gd name="connsiteY5" fmla="*/ 285018 h 502200"/>
              <a:gd name="connsiteX0" fmla="*/ 24444 w 765385"/>
              <a:gd name="connsiteY0" fmla="*/ 285018 h 499003"/>
              <a:gd name="connsiteX1" fmla="*/ 109274 w 765385"/>
              <a:gd name="connsiteY1" fmla="*/ 82817 h 499003"/>
              <a:gd name="connsiteX2" fmla="*/ 765385 w 765385"/>
              <a:gd name="connsiteY2" fmla="*/ 0 h 499003"/>
              <a:gd name="connsiteX3" fmla="*/ 670026 w 765385"/>
              <a:gd name="connsiteY3" fmla="*/ 431924 h 499003"/>
              <a:gd name="connsiteX4" fmla="*/ 364017 w 765385"/>
              <a:gd name="connsiteY4" fmla="*/ 470776 h 499003"/>
              <a:gd name="connsiteX5" fmla="*/ 24444 w 765385"/>
              <a:gd name="connsiteY5" fmla="*/ 285018 h 499003"/>
              <a:gd name="connsiteX0" fmla="*/ 133289 w 874230"/>
              <a:gd name="connsiteY0" fmla="*/ 285018 h 499003"/>
              <a:gd name="connsiteX1" fmla="*/ 49796 w 874230"/>
              <a:gd name="connsiteY1" fmla="*/ 92332 h 499003"/>
              <a:gd name="connsiteX2" fmla="*/ 874230 w 874230"/>
              <a:gd name="connsiteY2" fmla="*/ 0 h 499003"/>
              <a:gd name="connsiteX3" fmla="*/ 778871 w 874230"/>
              <a:gd name="connsiteY3" fmla="*/ 431924 h 499003"/>
              <a:gd name="connsiteX4" fmla="*/ 472862 w 874230"/>
              <a:gd name="connsiteY4" fmla="*/ 470776 h 499003"/>
              <a:gd name="connsiteX5" fmla="*/ 133289 w 874230"/>
              <a:gd name="connsiteY5" fmla="*/ 285018 h 499003"/>
              <a:gd name="connsiteX0" fmla="*/ 2377 w 743318"/>
              <a:gd name="connsiteY0" fmla="*/ 320642 h 534627"/>
              <a:gd name="connsiteX1" fmla="*/ 219593 w 743318"/>
              <a:gd name="connsiteY1" fmla="*/ 13525 h 534627"/>
              <a:gd name="connsiteX2" fmla="*/ 743318 w 743318"/>
              <a:gd name="connsiteY2" fmla="*/ 35624 h 534627"/>
              <a:gd name="connsiteX3" fmla="*/ 647959 w 743318"/>
              <a:gd name="connsiteY3" fmla="*/ 467548 h 534627"/>
              <a:gd name="connsiteX4" fmla="*/ 341950 w 743318"/>
              <a:gd name="connsiteY4" fmla="*/ 506400 h 534627"/>
              <a:gd name="connsiteX5" fmla="*/ 2377 w 743318"/>
              <a:gd name="connsiteY5" fmla="*/ 320642 h 534627"/>
              <a:gd name="connsiteX0" fmla="*/ 2377 w 743318"/>
              <a:gd name="connsiteY0" fmla="*/ 320642 h 534627"/>
              <a:gd name="connsiteX1" fmla="*/ 219593 w 743318"/>
              <a:gd name="connsiteY1" fmla="*/ 13525 h 534627"/>
              <a:gd name="connsiteX2" fmla="*/ 743318 w 743318"/>
              <a:gd name="connsiteY2" fmla="*/ 35624 h 534627"/>
              <a:gd name="connsiteX3" fmla="*/ 647959 w 743318"/>
              <a:gd name="connsiteY3" fmla="*/ 467548 h 534627"/>
              <a:gd name="connsiteX4" fmla="*/ 341950 w 743318"/>
              <a:gd name="connsiteY4" fmla="*/ 506400 h 534627"/>
              <a:gd name="connsiteX5" fmla="*/ 2377 w 743318"/>
              <a:gd name="connsiteY5" fmla="*/ 320642 h 534627"/>
              <a:gd name="connsiteX0" fmla="*/ 2377 w 743318"/>
              <a:gd name="connsiteY0" fmla="*/ 320642 h 534627"/>
              <a:gd name="connsiteX1" fmla="*/ 219593 w 743318"/>
              <a:gd name="connsiteY1" fmla="*/ 13525 h 534627"/>
              <a:gd name="connsiteX2" fmla="*/ 743318 w 743318"/>
              <a:gd name="connsiteY2" fmla="*/ 35624 h 534627"/>
              <a:gd name="connsiteX3" fmla="*/ 647959 w 743318"/>
              <a:gd name="connsiteY3" fmla="*/ 467548 h 534627"/>
              <a:gd name="connsiteX4" fmla="*/ 341950 w 743318"/>
              <a:gd name="connsiteY4" fmla="*/ 506400 h 534627"/>
              <a:gd name="connsiteX5" fmla="*/ 2377 w 743318"/>
              <a:gd name="connsiteY5" fmla="*/ 320642 h 534627"/>
              <a:gd name="connsiteX0" fmla="*/ 10332 w 616225"/>
              <a:gd name="connsiteY0" fmla="*/ 284169 h 534593"/>
              <a:gd name="connsiteX1" fmla="*/ 92500 w 616225"/>
              <a:gd name="connsiteY1" fmla="*/ 11329 h 534593"/>
              <a:gd name="connsiteX2" fmla="*/ 616225 w 616225"/>
              <a:gd name="connsiteY2" fmla="*/ 33428 h 534593"/>
              <a:gd name="connsiteX3" fmla="*/ 520866 w 616225"/>
              <a:gd name="connsiteY3" fmla="*/ 465352 h 534593"/>
              <a:gd name="connsiteX4" fmla="*/ 214857 w 616225"/>
              <a:gd name="connsiteY4" fmla="*/ 504204 h 534593"/>
              <a:gd name="connsiteX5" fmla="*/ 10332 w 616225"/>
              <a:gd name="connsiteY5" fmla="*/ 284169 h 534593"/>
              <a:gd name="connsiteX0" fmla="*/ 10332 w 616225"/>
              <a:gd name="connsiteY0" fmla="*/ 284169 h 565630"/>
              <a:gd name="connsiteX1" fmla="*/ 92500 w 616225"/>
              <a:gd name="connsiteY1" fmla="*/ 11329 h 565630"/>
              <a:gd name="connsiteX2" fmla="*/ 616225 w 616225"/>
              <a:gd name="connsiteY2" fmla="*/ 33428 h 565630"/>
              <a:gd name="connsiteX3" fmla="*/ 456770 w 616225"/>
              <a:gd name="connsiteY3" fmla="*/ 513376 h 565630"/>
              <a:gd name="connsiteX4" fmla="*/ 214857 w 616225"/>
              <a:gd name="connsiteY4" fmla="*/ 504204 h 565630"/>
              <a:gd name="connsiteX5" fmla="*/ 10332 w 616225"/>
              <a:gd name="connsiteY5" fmla="*/ 284169 h 565630"/>
              <a:gd name="connsiteX0" fmla="*/ 10332 w 616225"/>
              <a:gd name="connsiteY0" fmla="*/ 284169 h 585073"/>
              <a:gd name="connsiteX1" fmla="*/ 92500 w 616225"/>
              <a:gd name="connsiteY1" fmla="*/ 11329 h 585073"/>
              <a:gd name="connsiteX2" fmla="*/ 616225 w 616225"/>
              <a:gd name="connsiteY2" fmla="*/ 33428 h 585073"/>
              <a:gd name="connsiteX3" fmla="*/ 455653 w 616225"/>
              <a:gd name="connsiteY3" fmla="*/ 539063 h 585073"/>
              <a:gd name="connsiteX4" fmla="*/ 214857 w 616225"/>
              <a:gd name="connsiteY4" fmla="*/ 504204 h 585073"/>
              <a:gd name="connsiteX5" fmla="*/ 10332 w 616225"/>
              <a:gd name="connsiteY5" fmla="*/ 284169 h 585073"/>
              <a:gd name="connsiteX0" fmla="*/ 40729 w 569454"/>
              <a:gd name="connsiteY0" fmla="*/ 263355 h 584560"/>
              <a:gd name="connsiteX1" fmla="*/ 45729 w 569454"/>
              <a:gd name="connsiteY1" fmla="*/ 10102 h 584560"/>
              <a:gd name="connsiteX2" fmla="*/ 569454 w 569454"/>
              <a:gd name="connsiteY2" fmla="*/ 32201 h 584560"/>
              <a:gd name="connsiteX3" fmla="*/ 408882 w 569454"/>
              <a:gd name="connsiteY3" fmla="*/ 537836 h 584560"/>
              <a:gd name="connsiteX4" fmla="*/ 168086 w 569454"/>
              <a:gd name="connsiteY4" fmla="*/ 502977 h 584560"/>
              <a:gd name="connsiteX5" fmla="*/ 40729 w 569454"/>
              <a:gd name="connsiteY5" fmla="*/ 263355 h 584560"/>
              <a:gd name="connsiteX0" fmla="*/ 24618 w 553343"/>
              <a:gd name="connsiteY0" fmla="*/ 274851 h 596056"/>
              <a:gd name="connsiteX1" fmla="*/ 54014 w 553343"/>
              <a:gd name="connsiteY1" fmla="*/ 9055 h 596056"/>
              <a:gd name="connsiteX2" fmla="*/ 553343 w 553343"/>
              <a:gd name="connsiteY2" fmla="*/ 43697 h 596056"/>
              <a:gd name="connsiteX3" fmla="*/ 392771 w 553343"/>
              <a:gd name="connsiteY3" fmla="*/ 549332 h 596056"/>
              <a:gd name="connsiteX4" fmla="*/ 151975 w 553343"/>
              <a:gd name="connsiteY4" fmla="*/ 514473 h 596056"/>
              <a:gd name="connsiteX5" fmla="*/ 24618 w 553343"/>
              <a:gd name="connsiteY5" fmla="*/ 274851 h 596056"/>
              <a:gd name="connsiteX0" fmla="*/ 2025 w 530750"/>
              <a:gd name="connsiteY0" fmla="*/ 251948 h 573153"/>
              <a:gd name="connsiteX1" fmla="*/ 225263 w 530750"/>
              <a:gd name="connsiteY1" fmla="*/ 11453 h 573153"/>
              <a:gd name="connsiteX2" fmla="*/ 530750 w 530750"/>
              <a:gd name="connsiteY2" fmla="*/ 20794 h 573153"/>
              <a:gd name="connsiteX3" fmla="*/ 370178 w 530750"/>
              <a:gd name="connsiteY3" fmla="*/ 526429 h 573153"/>
              <a:gd name="connsiteX4" fmla="*/ 129382 w 530750"/>
              <a:gd name="connsiteY4" fmla="*/ 491570 h 573153"/>
              <a:gd name="connsiteX5" fmla="*/ 2025 w 530750"/>
              <a:gd name="connsiteY5" fmla="*/ 251948 h 573153"/>
              <a:gd name="connsiteX0" fmla="*/ 2025 w 530750"/>
              <a:gd name="connsiteY0" fmla="*/ 240496 h 561701"/>
              <a:gd name="connsiteX1" fmla="*/ 225263 w 530750"/>
              <a:gd name="connsiteY1" fmla="*/ 1 h 561701"/>
              <a:gd name="connsiteX2" fmla="*/ 530750 w 530750"/>
              <a:gd name="connsiteY2" fmla="*/ 9342 h 561701"/>
              <a:gd name="connsiteX3" fmla="*/ 370178 w 530750"/>
              <a:gd name="connsiteY3" fmla="*/ 514977 h 561701"/>
              <a:gd name="connsiteX4" fmla="*/ 129382 w 530750"/>
              <a:gd name="connsiteY4" fmla="*/ 480118 h 561701"/>
              <a:gd name="connsiteX5" fmla="*/ 2025 w 530750"/>
              <a:gd name="connsiteY5" fmla="*/ 240496 h 561701"/>
              <a:gd name="connsiteX0" fmla="*/ 1621 w 530346"/>
              <a:gd name="connsiteY0" fmla="*/ 263742 h 584947"/>
              <a:gd name="connsiteX1" fmla="*/ 213182 w 530346"/>
              <a:gd name="connsiteY1" fmla="*/ 0 h 584947"/>
              <a:gd name="connsiteX2" fmla="*/ 530346 w 530346"/>
              <a:gd name="connsiteY2" fmla="*/ 32588 h 584947"/>
              <a:gd name="connsiteX3" fmla="*/ 369774 w 530346"/>
              <a:gd name="connsiteY3" fmla="*/ 538223 h 584947"/>
              <a:gd name="connsiteX4" fmla="*/ 128978 w 530346"/>
              <a:gd name="connsiteY4" fmla="*/ 503364 h 584947"/>
              <a:gd name="connsiteX5" fmla="*/ 1621 w 530346"/>
              <a:gd name="connsiteY5" fmla="*/ 263742 h 584947"/>
              <a:gd name="connsiteX0" fmla="*/ 9417 w 538142"/>
              <a:gd name="connsiteY0" fmla="*/ 266260 h 587465"/>
              <a:gd name="connsiteX1" fmla="*/ 220978 w 538142"/>
              <a:gd name="connsiteY1" fmla="*/ 2518 h 587465"/>
              <a:gd name="connsiteX2" fmla="*/ 538142 w 538142"/>
              <a:gd name="connsiteY2" fmla="*/ 35106 h 587465"/>
              <a:gd name="connsiteX3" fmla="*/ 377570 w 538142"/>
              <a:gd name="connsiteY3" fmla="*/ 540741 h 587465"/>
              <a:gd name="connsiteX4" fmla="*/ 136774 w 538142"/>
              <a:gd name="connsiteY4" fmla="*/ 505882 h 587465"/>
              <a:gd name="connsiteX5" fmla="*/ 9417 w 538142"/>
              <a:gd name="connsiteY5" fmla="*/ 266260 h 587465"/>
              <a:gd name="connsiteX0" fmla="*/ 9417 w 673067"/>
              <a:gd name="connsiteY0" fmla="*/ 266260 h 528378"/>
              <a:gd name="connsiteX1" fmla="*/ 220978 w 673067"/>
              <a:gd name="connsiteY1" fmla="*/ 2518 h 528378"/>
              <a:gd name="connsiteX2" fmla="*/ 538142 w 673067"/>
              <a:gd name="connsiteY2" fmla="*/ 35106 h 528378"/>
              <a:gd name="connsiteX3" fmla="*/ 673067 w 673067"/>
              <a:gd name="connsiteY3" fmla="*/ 448481 h 528378"/>
              <a:gd name="connsiteX4" fmla="*/ 136774 w 673067"/>
              <a:gd name="connsiteY4" fmla="*/ 505882 h 528378"/>
              <a:gd name="connsiteX5" fmla="*/ 9417 w 673067"/>
              <a:gd name="connsiteY5" fmla="*/ 266260 h 528378"/>
              <a:gd name="connsiteX0" fmla="*/ 9417 w 673067"/>
              <a:gd name="connsiteY0" fmla="*/ 266260 h 531450"/>
              <a:gd name="connsiteX1" fmla="*/ 220978 w 673067"/>
              <a:gd name="connsiteY1" fmla="*/ 2518 h 531450"/>
              <a:gd name="connsiteX2" fmla="*/ 538142 w 673067"/>
              <a:gd name="connsiteY2" fmla="*/ 35106 h 531450"/>
              <a:gd name="connsiteX3" fmla="*/ 673067 w 673067"/>
              <a:gd name="connsiteY3" fmla="*/ 448481 h 531450"/>
              <a:gd name="connsiteX4" fmla="*/ 136774 w 673067"/>
              <a:gd name="connsiteY4" fmla="*/ 505882 h 531450"/>
              <a:gd name="connsiteX5" fmla="*/ 9417 w 673067"/>
              <a:gd name="connsiteY5" fmla="*/ 266260 h 531450"/>
              <a:gd name="connsiteX0" fmla="*/ 9417 w 679331"/>
              <a:gd name="connsiteY0" fmla="*/ 266260 h 531450"/>
              <a:gd name="connsiteX1" fmla="*/ 220978 w 679331"/>
              <a:gd name="connsiteY1" fmla="*/ 2518 h 531450"/>
              <a:gd name="connsiteX2" fmla="*/ 538142 w 679331"/>
              <a:gd name="connsiteY2" fmla="*/ 35106 h 531450"/>
              <a:gd name="connsiteX3" fmla="*/ 673067 w 679331"/>
              <a:gd name="connsiteY3" fmla="*/ 448481 h 531450"/>
              <a:gd name="connsiteX4" fmla="*/ 136774 w 679331"/>
              <a:gd name="connsiteY4" fmla="*/ 505882 h 531450"/>
              <a:gd name="connsiteX5" fmla="*/ 9417 w 679331"/>
              <a:gd name="connsiteY5" fmla="*/ 266260 h 531450"/>
              <a:gd name="connsiteX0" fmla="*/ 9417 w 685631"/>
              <a:gd name="connsiteY0" fmla="*/ 266260 h 531450"/>
              <a:gd name="connsiteX1" fmla="*/ 220978 w 685631"/>
              <a:gd name="connsiteY1" fmla="*/ 2518 h 531450"/>
              <a:gd name="connsiteX2" fmla="*/ 538142 w 685631"/>
              <a:gd name="connsiteY2" fmla="*/ 35106 h 531450"/>
              <a:gd name="connsiteX3" fmla="*/ 673067 w 685631"/>
              <a:gd name="connsiteY3" fmla="*/ 448481 h 531450"/>
              <a:gd name="connsiteX4" fmla="*/ 136774 w 685631"/>
              <a:gd name="connsiteY4" fmla="*/ 505882 h 531450"/>
              <a:gd name="connsiteX5" fmla="*/ 9417 w 685631"/>
              <a:gd name="connsiteY5" fmla="*/ 266260 h 531450"/>
              <a:gd name="connsiteX0" fmla="*/ 13834 w 690048"/>
              <a:gd name="connsiteY0" fmla="*/ 266260 h 555641"/>
              <a:gd name="connsiteX1" fmla="*/ 225395 w 690048"/>
              <a:gd name="connsiteY1" fmla="*/ 2518 h 555641"/>
              <a:gd name="connsiteX2" fmla="*/ 542559 w 690048"/>
              <a:gd name="connsiteY2" fmla="*/ 35106 h 555641"/>
              <a:gd name="connsiteX3" fmla="*/ 677484 w 690048"/>
              <a:gd name="connsiteY3" fmla="*/ 448481 h 555641"/>
              <a:gd name="connsiteX4" fmla="*/ 202404 w 690048"/>
              <a:gd name="connsiteY4" fmla="*/ 540985 h 555641"/>
              <a:gd name="connsiteX5" fmla="*/ 13834 w 690048"/>
              <a:gd name="connsiteY5" fmla="*/ 266260 h 555641"/>
              <a:gd name="connsiteX0" fmla="*/ 13834 w 694208"/>
              <a:gd name="connsiteY0" fmla="*/ 266260 h 555641"/>
              <a:gd name="connsiteX1" fmla="*/ 225395 w 694208"/>
              <a:gd name="connsiteY1" fmla="*/ 2518 h 555641"/>
              <a:gd name="connsiteX2" fmla="*/ 542559 w 694208"/>
              <a:gd name="connsiteY2" fmla="*/ 35106 h 555641"/>
              <a:gd name="connsiteX3" fmla="*/ 677484 w 694208"/>
              <a:gd name="connsiteY3" fmla="*/ 448481 h 555641"/>
              <a:gd name="connsiteX4" fmla="*/ 202404 w 694208"/>
              <a:gd name="connsiteY4" fmla="*/ 540985 h 555641"/>
              <a:gd name="connsiteX5" fmla="*/ 13834 w 694208"/>
              <a:gd name="connsiteY5" fmla="*/ 266260 h 555641"/>
              <a:gd name="connsiteX0" fmla="*/ 13834 w 694208"/>
              <a:gd name="connsiteY0" fmla="*/ 269936 h 559317"/>
              <a:gd name="connsiteX1" fmla="*/ 225395 w 694208"/>
              <a:gd name="connsiteY1" fmla="*/ 6194 h 559317"/>
              <a:gd name="connsiteX2" fmla="*/ 542559 w 694208"/>
              <a:gd name="connsiteY2" fmla="*/ 38782 h 559317"/>
              <a:gd name="connsiteX3" fmla="*/ 677484 w 694208"/>
              <a:gd name="connsiteY3" fmla="*/ 452157 h 559317"/>
              <a:gd name="connsiteX4" fmla="*/ 202404 w 694208"/>
              <a:gd name="connsiteY4" fmla="*/ 544661 h 559317"/>
              <a:gd name="connsiteX5" fmla="*/ 13834 w 694208"/>
              <a:gd name="connsiteY5" fmla="*/ 269936 h 559317"/>
              <a:gd name="connsiteX0" fmla="*/ 78644 w 759018"/>
              <a:gd name="connsiteY0" fmla="*/ 274193 h 563574"/>
              <a:gd name="connsiteX1" fmla="*/ 173309 w 759018"/>
              <a:gd name="connsiteY1" fmla="*/ 5483 h 563574"/>
              <a:gd name="connsiteX2" fmla="*/ 607369 w 759018"/>
              <a:gd name="connsiteY2" fmla="*/ 43039 h 563574"/>
              <a:gd name="connsiteX3" fmla="*/ 742294 w 759018"/>
              <a:gd name="connsiteY3" fmla="*/ 456414 h 563574"/>
              <a:gd name="connsiteX4" fmla="*/ 267214 w 759018"/>
              <a:gd name="connsiteY4" fmla="*/ 548918 h 563574"/>
              <a:gd name="connsiteX5" fmla="*/ 78644 w 759018"/>
              <a:gd name="connsiteY5" fmla="*/ 274193 h 563574"/>
              <a:gd name="connsiteX0" fmla="*/ 70686 w 751060"/>
              <a:gd name="connsiteY0" fmla="*/ 277691 h 567072"/>
              <a:gd name="connsiteX1" fmla="*/ 165351 w 751060"/>
              <a:gd name="connsiteY1" fmla="*/ 8981 h 567072"/>
              <a:gd name="connsiteX2" fmla="*/ 599411 w 751060"/>
              <a:gd name="connsiteY2" fmla="*/ 46537 h 567072"/>
              <a:gd name="connsiteX3" fmla="*/ 734336 w 751060"/>
              <a:gd name="connsiteY3" fmla="*/ 459912 h 567072"/>
              <a:gd name="connsiteX4" fmla="*/ 259256 w 751060"/>
              <a:gd name="connsiteY4" fmla="*/ 552416 h 567072"/>
              <a:gd name="connsiteX5" fmla="*/ 70686 w 751060"/>
              <a:gd name="connsiteY5" fmla="*/ 277691 h 567072"/>
              <a:gd name="connsiteX0" fmla="*/ 57441 w 737815"/>
              <a:gd name="connsiteY0" fmla="*/ 277691 h 567072"/>
              <a:gd name="connsiteX1" fmla="*/ 152106 w 737815"/>
              <a:gd name="connsiteY1" fmla="*/ 8981 h 567072"/>
              <a:gd name="connsiteX2" fmla="*/ 586166 w 737815"/>
              <a:gd name="connsiteY2" fmla="*/ 46537 h 567072"/>
              <a:gd name="connsiteX3" fmla="*/ 721091 w 737815"/>
              <a:gd name="connsiteY3" fmla="*/ 459912 h 567072"/>
              <a:gd name="connsiteX4" fmla="*/ 246011 w 737815"/>
              <a:gd name="connsiteY4" fmla="*/ 552416 h 567072"/>
              <a:gd name="connsiteX5" fmla="*/ 57441 w 737815"/>
              <a:gd name="connsiteY5" fmla="*/ 277691 h 56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15" h="567072">
                <a:moveTo>
                  <a:pt x="57441" y="277691"/>
                </a:moveTo>
                <a:cubicBezTo>
                  <a:pt x="84934" y="180827"/>
                  <a:pt x="-141167" y="89165"/>
                  <a:pt x="152106" y="8981"/>
                </a:cubicBezTo>
                <a:cubicBezTo>
                  <a:pt x="244876" y="-16383"/>
                  <a:pt x="231695" y="17035"/>
                  <a:pt x="586166" y="46537"/>
                </a:cubicBezTo>
                <a:cubicBezTo>
                  <a:pt x="618139" y="184544"/>
                  <a:pt x="791646" y="387541"/>
                  <a:pt x="721091" y="459912"/>
                </a:cubicBezTo>
                <a:cubicBezTo>
                  <a:pt x="588461" y="572305"/>
                  <a:pt x="356619" y="582786"/>
                  <a:pt x="246011" y="552416"/>
                </a:cubicBezTo>
                <a:cubicBezTo>
                  <a:pt x="135403" y="522046"/>
                  <a:pt x="29948" y="374555"/>
                  <a:pt x="57441" y="277691"/>
                </a:cubicBezTo>
                <a:close/>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0253866D-8EC9-401A-B409-6AF3921F0295}"/>
              </a:ext>
            </a:extLst>
          </p:cNvPr>
          <p:cNvSpPr/>
          <p:nvPr/>
        </p:nvSpPr>
        <p:spPr>
          <a:xfrm>
            <a:off x="11080876" y="1667310"/>
            <a:ext cx="299803" cy="233756"/>
          </a:xfrm>
          <a:prstGeom prst="ellipse">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涙形 18">
            <a:extLst>
              <a:ext uri="{FF2B5EF4-FFF2-40B4-BE49-F238E27FC236}">
                <a16:creationId xmlns:a16="http://schemas.microsoft.com/office/drawing/2014/main" id="{806FD368-88DE-450A-8F5D-D9DD76D40443}"/>
              </a:ext>
            </a:extLst>
          </p:cNvPr>
          <p:cNvSpPr/>
          <p:nvPr/>
        </p:nvSpPr>
        <p:spPr>
          <a:xfrm rot="3091000">
            <a:off x="9593493" y="1123119"/>
            <a:ext cx="716818" cy="1031426"/>
          </a:xfrm>
          <a:custGeom>
            <a:avLst/>
            <a:gdLst>
              <a:gd name="connsiteX0" fmla="*/ 0 w 679146"/>
              <a:gd name="connsiteY0" fmla="*/ 185758 h 371515"/>
              <a:gd name="connsiteX1" fmla="*/ 339573 w 679146"/>
              <a:gd name="connsiteY1" fmla="*/ 0 h 371515"/>
              <a:gd name="connsiteX2" fmla="*/ 748449 w 679146"/>
              <a:gd name="connsiteY2" fmla="*/ -37911 h 371515"/>
              <a:gd name="connsiteX3" fmla="*/ 679146 w 679146"/>
              <a:gd name="connsiteY3" fmla="*/ 185758 h 371515"/>
              <a:gd name="connsiteX4" fmla="*/ 339573 w 679146"/>
              <a:gd name="connsiteY4" fmla="*/ 371516 h 371515"/>
              <a:gd name="connsiteX5" fmla="*/ 0 w 679146"/>
              <a:gd name="connsiteY5" fmla="*/ 185758 h 371515"/>
              <a:gd name="connsiteX0" fmla="*/ 12 w 748461"/>
              <a:gd name="connsiteY0" fmla="*/ 232231 h 417989"/>
              <a:gd name="connsiteX1" fmla="*/ 330235 w 748461"/>
              <a:gd name="connsiteY1" fmla="*/ 0 h 417989"/>
              <a:gd name="connsiteX2" fmla="*/ 748461 w 748461"/>
              <a:gd name="connsiteY2" fmla="*/ 8562 h 417989"/>
              <a:gd name="connsiteX3" fmla="*/ 679158 w 748461"/>
              <a:gd name="connsiteY3" fmla="*/ 232231 h 417989"/>
              <a:gd name="connsiteX4" fmla="*/ 339585 w 748461"/>
              <a:gd name="connsiteY4" fmla="*/ 417989 h 417989"/>
              <a:gd name="connsiteX5" fmla="*/ 12 w 748461"/>
              <a:gd name="connsiteY5" fmla="*/ 232231 h 417989"/>
              <a:gd name="connsiteX0" fmla="*/ 12 w 748461"/>
              <a:gd name="connsiteY0" fmla="*/ 232231 h 417989"/>
              <a:gd name="connsiteX1" fmla="*/ 330235 w 748461"/>
              <a:gd name="connsiteY1" fmla="*/ 0 h 417989"/>
              <a:gd name="connsiteX2" fmla="*/ 748461 w 748461"/>
              <a:gd name="connsiteY2" fmla="*/ 8562 h 417989"/>
              <a:gd name="connsiteX3" fmla="*/ 679158 w 748461"/>
              <a:gd name="connsiteY3" fmla="*/ 232231 h 417989"/>
              <a:gd name="connsiteX4" fmla="*/ 339585 w 748461"/>
              <a:gd name="connsiteY4" fmla="*/ 417989 h 417989"/>
              <a:gd name="connsiteX5" fmla="*/ 12 w 748461"/>
              <a:gd name="connsiteY5" fmla="*/ 232231 h 417989"/>
              <a:gd name="connsiteX0" fmla="*/ 9 w 740950"/>
              <a:gd name="connsiteY0" fmla="*/ 285018 h 470776"/>
              <a:gd name="connsiteX1" fmla="*/ 330232 w 740950"/>
              <a:gd name="connsiteY1" fmla="*/ 52787 h 470776"/>
              <a:gd name="connsiteX2" fmla="*/ 740950 w 740950"/>
              <a:gd name="connsiteY2" fmla="*/ 0 h 470776"/>
              <a:gd name="connsiteX3" fmla="*/ 679155 w 740950"/>
              <a:gd name="connsiteY3" fmla="*/ 285018 h 470776"/>
              <a:gd name="connsiteX4" fmla="*/ 339582 w 740950"/>
              <a:gd name="connsiteY4" fmla="*/ 470776 h 470776"/>
              <a:gd name="connsiteX5" fmla="*/ 9 w 740950"/>
              <a:gd name="connsiteY5" fmla="*/ 285018 h 470776"/>
              <a:gd name="connsiteX0" fmla="*/ 1505 w 742446"/>
              <a:gd name="connsiteY0" fmla="*/ 285018 h 470776"/>
              <a:gd name="connsiteX1" fmla="*/ 238784 w 742446"/>
              <a:gd name="connsiteY1" fmla="*/ 71486 h 470776"/>
              <a:gd name="connsiteX2" fmla="*/ 742446 w 742446"/>
              <a:gd name="connsiteY2" fmla="*/ 0 h 470776"/>
              <a:gd name="connsiteX3" fmla="*/ 680651 w 742446"/>
              <a:gd name="connsiteY3" fmla="*/ 285018 h 470776"/>
              <a:gd name="connsiteX4" fmla="*/ 341078 w 742446"/>
              <a:gd name="connsiteY4" fmla="*/ 470776 h 470776"/>
              <a:gd name="connsiteX5" fmla="*/ 1505 w 742446"/>
              <a:gd name="connsiteY5" fmla="*/ 285018 h 470776"/>
              <a:gd name="connsiteX0" fmla="*/ 1505 w 742446"/>
              <a:gd name="connsiteY0" fmla="*/ 285018 h 491209"/>
              <a:gd name="connsiteX1" fmla="*/ 238784 w 742446"/>
              <a:gd name="connsiteY1" fmla="*/ 71486 h 491209"/>
              <a:gd name="connsiteX2" fmla="*/ 742446 w 742446"/>
              <a:gd name="connsiteY2" fmla="*/ 0 h 491209"/>
              <a:gd name="connsiteX3" fmla="*/ 649195 w 742446"/>
              <a:gd name="connsiteY3" fmla="*/ 417064 h 491209"/>
              <a:gd name="connsiteX4" fmla="*/ 341078 w 742446"/>
              <a:gd name="connsiteY4" fmla="*/ 470776 h 491209"/>
              <a:gd name="connsiteX5" fmla="*/ 1505 w 742446"/>
              <a:gd name="connsiteY5" fmla="*/ 285018 h 491209"/>
              <a:gd name="connsiteX0" fmla="*/ 1505 w 742446"/>
              <a:gd name="connsiteY0" fmla="*/ 285018 h 502200"/>
              <a:gd name="connsiteX1" fmla="*/ 238784 w 742446"/>
              <a:gd name="connsiteY1" fmla="*/ 71486 h 502200"/>
              <a:gd name="connsiteX2" fmla="*/ 742446 w 742446"/>
              <a:gd name="connsiteY2" fmla="*/ 0 h 502200"/>
              <a:gd name="connsiteX3" fmla="*/ 691983 w 742446"/>
              <a:gd name="connsiteY3" fmla="*/ 437466 h 502200"/>
              <a:gd name="connsiteX4" fmla="*/ 341078 w 742446"/>
              <a:gd name="connsiteY4" fmla="*/ 470776 h 502200"/>
              <a:gd name="connsiteX5" fmla="*/ 1505 w 742446"/>
              <a:gd name="connsiteY5" fmla="*/ 285018 h 502200"/>
              <a:gd name="connsiteX0" fmla="*/ 24444 w 765385"/>
              <a:gd name="connsiteY0" fmla="*/ 285018 h 502200"/>
              <a:gd name="connsiteX1" fmla="*/ 109274 w 765385"/>
              <a:gd name="connsiteY1" fmla="*/ 82817 h 502200"/>
              <a:gd name="connsiteX2" fmla="*/ 765385 w 765385"/>
              <a:gd name="connsiteY2" fmla="*/ 0 h 502200"/>
              <a:gd name="connsiteX3" fmla="*/ 714922 w 765385"/>
              <a:gd name="connsiteY3" fmla="*/ 437466 h 502200"/>
              <a:gd name="connsiteX4" fmla="*/ 364017 w 765385"/>
              <a:gd name="connsiteY4" fmla="*/ 470776 h 502200"/>
              <a:gd name="connsiteX5" fmla="*/ 24444 w 765385"/>
              <a:gd name="connsiteY5" fmla="*/ 285018 h 502200"/>
              <a:gd name="connsiteX0" fmla="*/ 24444 w 765385"/>
              <a:gd name="connsiteY0" fmla="*/ 285018 h 499003"/>
              <a:gd name="connsiteX1" fmla="*/ 109274 w 765385"/>
              <a:gd name="connsiteY1" fmla="*/ 82817 h 499003"/>
              <a:gd name="connsiteX2" fmla="*/ 765385 w 765385"/>
              <a:gd name="connsiteY2" fmla="*/ 0 h 499003"/>
              <a:gd name="connsiteX3" fmla="*/ 670026 w 765385"/>
              <a:gd name="connsiteY3" fmla="*/ 431924 h 499003"/>
              <a:gd name="connsiteX4" fmla="*/ 364017 w 765385"/>
              <a:gd name="connsiteY4" fmla="*/ 470776 h 499003"/>
              <a:gd name="connsiteX5" fmla="*/ 24444 w 765385"/>
              <a:gd name="connsiteY5" fmla="*/ 285018 h 499003"/>
              <a:gd name="connsiteX0" fmla="*/ 133289 w 874230"/>
              <a:gd name="connsiteY0" fmla="*/ 285018 h 499003"/>
              <a:gd name="connsiteX1" fmla="*/ 49796 w 874230"/>
              <a:gd name="connsiteY1" fmla="*/ 92332 h 499003"/>
              <a:gd name="connsiteX2" fmla="*/ 874230 w 874230"/>
              <a:gd name="connsiteY2" fmla="*/ 0 h 499003"/>
              <a:gd name="connsiteX3" fmla="*/ 778871 w 874230"/>
              <a:gd name="connsiteY3" fmla="*/ 431924 h 499003"/>
              <a:gd name="connsiteX4" fmla="*/ 472862 w 874230"/>
              <a:gd name="connsiteY4" fmla="*/ 470776 h 499003"/>
              <a:gd name="connsiteX5" fmla="*/ 133289 w 874230"/>
              <a:gd name="connsiteY5" fmla="*/ 285018 h 499003"/>
              <a:gd name="connsiteX0" fmla="*/ 2377 w 743318"/>
              <a:gd name="connsiteY0" fmla="*/ 320642 h 534627"/>
              <a:gd name="connsiteX1" fmla="*/ 219593 w 743318"/>
              <a:gd name="connsiteY1" fmla="*/ 13525 h 534627"/>
              <a:gd name="connsiteX2" fmla="*/ 743318 w 743318"/>
              <a:gd name="connsiteY2" fmla="*/ 35624 h 534627"/>
              <a:gd name="connsiteX3" fmla="*/ 647959 w 743318"/>
              <a:gd name="connsiteY3" fmla="*/ 467548 h 534627"/>
              <a:gd name="connsiteX4" fmla="*/ 341950 w 743318"/>
              <a:gd name="connsiteY4" fmla="*/ 506400 h 534627"/>
              <a:gd name="connsiteX5" fmla="*/ 2377 w 743318"/>
              <a:gd name="connsiteY5" fmla="*/ 320642 h 534627"/>
              <a:gd name="connsiteX0" fmla="*/ 2377 w 743318"/>
              <a:gd name="connsiteY0" fmla="*/ 320642 h 534627"/>
              <a:gd name="connsiteX1" fmla="*/ 219593 w 743318"/>
              <a:gd name="connsiteY1" fmla="*/ 13525 h 534627"/>
              <a:gd name="connsiteX2" fmla="*/ 743318 w 743318"/>
              <a:gd name="connsiteY2" fmla="*/ 35624 h 534627"/>
              <a:gd name="connsiteX3" fmla="*/ 647959 w 743318"/>
              <a:gd name="connsiteY3" fmla="*/ 467548 h 534627"/>
              <a:gd name="connsiteX4" fmla="*/ 341950 w 743318"/>
              <a:gd name="connsiteY4" fmla="*/ 506400 h 534627"/>
              <a:gd name="connsiteX5" fmla="*/ 2377 w 743318"/>
              <a:gd name="connsiteY5" fmla="*/ 320642 h 534627"/>
              <a:gd name="connsiteX0" fmla="*/ 2377 w 743318"/>
              <a:gd name="connsiteY0" fmla="*/ 320642 h 534627"/>
              <a:gd name="connsiteX1" fmla="*/ 219593 w 743318"/>
              <a:gd name="connsiteY1" fmla="*/ 13525 h 534627"/>
              <a:gd name="connsiteX2" fmla="*/ 743318 w 743318"/>
              <a:gd name="connsiteY2" fmla="*/ 35624 h 534627"/>
              <a:gd name="connsiteX3" fmla="*/ 647959 w 743318"/>
              <a:gd name="connsiteY3" fmla="*/ 467548 h 534627"/>
              <a:gd name="connsiteX4" fmla="*/ 341950 w 743318"/>
              <a:gd name="connsiteY4" fmla="*/ 506400 h 534627"/>
              <a:gd name="connsiteX5" fmla="*/ 2377 w 743318"/>
              <a:gd name="connsiteY5" fmla="*/ 320642 h 534627"/>
              <a:gd name="connsiteX0" fmla="*/ 10332 w 616225"/>
              <a:gd name="connsiteY0" fmla="*/ 284169 h 534593"/>
              <a:gd name="connsiteX1" fmla="*/ 92500 w 616225"/>
              <a:gd name="connsiteY1" fmla="*/ 11329 h 534593"/>
              <a:gd name="connsiteX2" fmla="*/ 616225 w 616225"/>
              <a:gd name="connsiteY2" fmla="*/ 33428 h 534593"/>
              <a:gd name="connsiteX3" fmla="*/ 520866 w 616225"/>
              <a:gd name="connsiteY3" fmla="*/ 465352 h 534593"/>
              <a:gd name="connsiteX4" fmla="*/ 214857 w 616225"/>
              <a:gd name="connsiteY4" fmla="*/ 504204 h 534593"/>
              <a:gd name="connsiteX5" fmla="*/ 10332 w 616225"/>
              <a:gd name="connsiteY5" fmla="*/ 284169 h 534593"/>
              <a:gd name="connsiteX0" fmla="*/ 10332 w 616225"/>
              <a:gd name="connsiteY0" fmla="*/ 284169 h 565630"/>
              <a:gd name="connsiteX1" fmla="*/ 92500 w 616225"/>
              <a:gd name="connsiteY1" fmla="*/ 11329 h 565630"/>
              <a:gd name="connsiteX2" fmla="*/ 616225 w 616225"/>
              <a:gd name="connsiteY2" fmla="*/ 33428 h 565630"/>
              <a:gd name="connsiteX3" fmla="*/ 456770 w 616225"/>
              <a:gd name="connsiteY3" fmla="*/ 513376 h 565630"/>
              <a:gd name="connsiteX4" fmla="*/ 214857 w 616225"/>
              <a:gd name="connsiteY4" fmla="*/ 504204 h 565630"/>
              <a:gd name="connsiteX5" fmla="*/ 10332 w 616225"/>
              <a:gd name="connsiteY5" fmla="*/ 284169 h 565630"/>
              <a:gd name="connsiteX0" fmla="*/ 10332 w 616225"/>
              <a:gd name="connsiteY0" fmla="*/ 284169 h 585073"/>
              <a:gd name="connsiteX1" fmla="*/ 92500 w 616225"/>
              <a:gd name="connsiteY1" fmla="*/ 11329 h 585073"/>
              <a:gd name="connsiteX2" fmla="*/ 616225 w 616225"/>
              <a:gd name="connsiteY2" fmla="*/ 33428 h 585073"/>
              <a:gd name="connsiteX3" fmla="*/ 455653 w 616225"/>
              <a:gd name="connsiteY3" fmla="*/ 539063 h 585073"/>
              <a:gd name="connsiteX4" fmla="*/ 214857 w 616225"/>
              <a:gd name="connsiteY4" fmla="*/ 504204 h 585073"/>
              <a:gd name="connsiteX5" fmla="*/ 10332 w 616225"/>
              <a:gd name="connsiteY5" fmla="*/ 284169 h 585073"/>
              <a:gd name="connsiteX0" fmla="*/ 40729 w 569454"/>
              <a:gd name="connsiteY0" fmla="*/ 263355 h 584560"/>
              <a:gd name="connsiteX1" fmla="*/ 45729 w 569454"/>
              <a:gd name="connsiteY1" fmla="*/ 10102 h 584560"/>
              <a:gd name="connsiteX2" fmla="*/ 569454 w 569454"/>
              <a:gd name="connsiteY2" fmla="*/ 32201 h 584560"/>
              <a:gd name="connsiteX3" fmla="*/ 408882 w 569454"/>
              <a:gd name="connsiteY3" fmla="*/ 537836 h 584560"/>
              <a:gd name="connsiteX4" fmla="*/ 168086 w 569454"/>
              <a:gd name="connsiteY4" fmla="*/ 502977 h 584560"/>
              <a:gd name="connsiteX5" fmla="*/ 40729 w 569454"/>
              <a:gd name="connsiteY5" fmla="*/ 263355 h 584560"/>
              <a:gd name="connsiteX0" fmla="*/ 24618 w 553343"/>
              <a:gd name="connsiteY0" fmla="*/ 274851 h 596056"/>
              <a:gd name="connsiteX1" fmla="*/ 54014 w 553343"/>
              <a:gd name="connsiteY1" fmla="*/ 9055 h 596056"/>
              <a:gd name="connsiteX2" fmla="*/ 553343 w 553343"/>
              <a:gd name="connsiteY2" fmla="*/ 43697 h 596056"/>
              <a:gd name="connsiteX3" fmla="*/ 392771 w 553343"/>
              <a:gd name="connsiteY3" fmla="*/ 549332 h 596056"/>
              <a:gd name="connsiteX4" fmla="*/ 151975 w 553343"/>
              <a:gd name="connsiteY4" fmla="*/ 514473 h 596056"/>
              <a:gd name="connsiteX5" fmla="*/ 24618 w 553343"/>
              <a:gd name="connsiteY5" fmla="*/ 274851 h 596056"/>
              <a:gd name="connsiteX0" fmla="*/ 80 w 528805"/>
              <a:gd name="connsiteY0" fmla="*/ 279582 h 600787"/>
              <a:gd name="connsiteX1" fmla="*/ 143928 w 528805"/>
              <a:gd name="connsiteY1" fmla="*/ 8691 h 600787"/>
              <a:gd name="connsiteX2" fmla="*/ 528805 w 528805"/>
              <a:gd name="connsiteY2" fmla="*/ 48428 h 600787"/>
              <a:gd name="connsiteX3" fmla="*/ 368233 w 528805"/>
              <a:gd name="connsiteY3" fmla="*/ 554063 h 600787"/>
              <a:gd name="connsiteX4" fmla="*/ 127437 w 528805"/>
              <a:gd name="connsiteY4" fmla="*/ 519204 h 600787"/>
              <a:gd name="connsiteX5" fmla="*/ 80 w 528805"/>
              <a:gd name="connsiteY5" fmla="*/ 279582 h 600787"/>
              <a:gd name="connsiteX0" fmla="*/ 82 w 528807"/>
              <a:gd name="connsiteY0" fmla="*/ 279582 h 583359"/>
              <a:gd name="connsiteX1" fmla="*/ 143930 w 528807"/>
              <a:gd name="connsiteY1" fmla="*/ 8691 h 583359"/>
              <a:gd name="connsiteX2" fmla="*/ 528807 w 528807"/>
              <a:gd name="connsiteY2" fmla="*/ 48428 h 583359"/>
              <a:gd name="connsiteX3" fmla="*/ 382571 w 528807"/>
              <a:gd name="connsiteY3" fmla="*/ 530943 h 583359"/>
              <a:gd name="connsiteX4" fmla="*/ 127439 w 528807"/>
              <a:gd name="connsiteY4" fmla="*/ 519204 h 583359"/>
              <a:gd name="connsiteX5" fmla="*/ 82 w 528807"/>
              <a:gd name="connsiteY5" fmla="*/ 279582 h 583359"/>
              <a:gd name="connsiteX0" fmla="*/ 82 w 543143"/>
              <a:gd name="connsiteY0" fmla="*/ 283022 h 586799"/>
              <a:gd name="connsiteX1" fmla="*/ 143930 w 543143"/>
              <a:gd name="connsiteY1" fmla="*/ 12131 h 586799"/>
              <a:gd name="connsiteX2" fmla="*/ 543143 w 543143"/>
              <a:gd name="connsiteY2" fmla="*/ 28749 h 586799"/>
              <a:gd name="connsiteX3" fmla="*/ 382571 w 543143"/>
              <a:gd name="connsiteY3" fmla="*/ 534383 h 586799"/>
              <a:gd name="connsiteX4" fmla="*/ 127439 w 543143"/>
              <a:gd name="connsiteY4" fmla="*/ 522644 h 586799"/>
              <a:gd name="connsiteX5" fmla="*/ 82 w 543143"/>
              <a:gd name="connsiteY5" fmla="*/ 283022 h 586799"/>
              <a:gd name="connsiteX0" fmla="*/ 82 w 576527"/>
              <a:gd name="connsiteY0" fmla="*/ 283482 h 587259"/>
              <a:gd name="connsiteX1" fmla="*/ 143930 w 576527"/>
              <a:gd name="connsiteY1" fmla="*/ 12591 h 587259"/>
              <a:gd name="connsiteX2" fmla="*/ 576527 w 576527"/>
              <a:gd name="connsiteY2" fmla="*/ 26653 h 587259"/>
              <a:gd name="connsiteX3" fmla="*/ 382571 w 576527"/>
              <a:gd name="connsiteY3" fmla="*/ 534843 h 587259"/>
              <a:gd name="connsiteX4" fmla="*/ 127439 w 576527"/>
              <a:gd name="connsiteY4" fmla="*/ 523104 h 587259"/>
              <a:gd name="connsiteX5" fmla="*/ 82 w 576527"/>
              <a:gd name="connsiteY5" fmla="*/ 283482 h 587259"/>
              <a:gd name="connsiteX0" fmla="*/ 37 w 674344"/>
              <a:gd name="connsiteY0" fmla="*/ 340099 h 588541"/>
              <a:gd name="connsiteX1" fmla="*/ 241747 w 674344"/>
              <a:gd name="connsiteY1" fmla="*/ 16151 h 588541"/>
              <a:gd name="connsiteX2" fmla="*/ 674344 w 674344"/>
              <a:gd name="connsiteY2" fmla="*/ 30213 h 588541"/>
              <a:gd name="connsiteX3" fmla="*/ 480388 w 674344"/>
              <a:gd name="connsiteY3" fmla="*/ 538403 h 588541"/>
              <a:gd name="connsiteX4" fmla="*/ 225256 w 674344"/>
              <a:gd name="connsiteY4" fmla="*/ 526664 h 588541"/>
              <a:gd name="connsiteX5" fmla="*/ 37 w 674344"/>
              <a:gd name="connsiteY5" fmla="*/ 340099 h 588541"/>
              <a:gd name="connsiteX0" fmla="*/ 3322 w 677629"/>
              <a:gd name="connsiteY0" fmla="*/ 340099 h 588590"/>
              <a:gd name="connsiteX1" fmla="*/ 245032 w 677629"/>
              <a:gd name="connsiteY1" fmla="*/ 16151 h 588590"/>
              <a:gd name="connsiteX2" fmla="*/ 677629 w 677629"/>
              <a:gd name="connsiteY2" fmla="*/ 30213 h 588590"/>
              <a:gd name="connsiteX3" fmla="*/ 483673 w 677629"/>
              <a:gd name="connsiteY3" fmla="*/ 538403 h 588590"/>
              <a:gd name="connsiteX4" fmla="*/ 130377 w 677629"/>
              <a:gd name="connsiteY4" fmla="*/ 526827 h 588590"/>
              <a:gd name="connsiteX5" fmla="*/ 3322 w 677629"/>
              <a:gd name="connsiteY5" fmla="*/ 340099 h 588590"/>
              <a:gd name="connsiteX0" fmla="*/ 2204 w 727904"/>
              <a:gd name="connsiteY0" fmla="*/ 356039 h 588990"/>
              <a:gd name="connsiteX1" fmla="*/ 295307 w 727904"/>
              <a:gd name="connsiteY1" fmla="*/ 17169 h 588990"/>
              <a:gd name="connsiteX2" fmla="*/ 727904 w 727904"/>
              <a:gd name="connsiteY2" fmla="*/ 31231 h 588990"/>
              <a:gd name="connsiteX3" fmla="*/ 533948 w 727904"/>
              <a:gd name="connsiteY3" fmla="*/ 539421 h 588990"/>
              <a:gd name="connsiteX4" fmla="*/ 180652 w 727904"/>
              <a:gd name="connsiteY4" fmla="*/ 527845 h 588990"/>
              <a:gd name="connsiteX5" fmla="*/ 2204 w 727904"/>
              <a:gd name="connsiteY5" fmla="*/ 356039 h 588990"/>
              <a:gd name="connsiteX0" fmla="*/ 2775 w 697243"/>
              <a:gd name="connsiteY0" fmla="*/ 375975 h 589512"/>
              <a:gd name="connsiteX1" fmla="*/ 264646 w 697243"/>
              <a:gd name="connsiteY1" fmla="*/ 18450 h 589512"/>
              <a:gd name="connsiteX2" fmla="*/ 697243 w 697243"/>
              <a:gd name="connsiteY2" fmla="*/ 32512 h 589512"/>
              <a:gd name="connsiteX3" fmla="*/ 503287 w 697243"/>
              <a:gd name="connsiteY3" fmla="*/ 540702 h 589512"/>
              <a:gd name="connsiteX4" fmla="*/ 149991 w 697243"/>
              <a:gd name="connsiteY4" fmla="*/ 529126 h 589512"/>
              <a:gd name="connsiteX5" fmla="*/ 2775 w 697243"/>
              <a:gd name="connsiteY5" fmla="*/ 375975 h 589512"/>
              <a:gd name="connsiteX0" fmla="*/ 2298 w 721846"/>
              <a:gd name="connsiteY0" fmla="*/ 387052 h 589812"/>
              <a:gd name="connsiteX1" fmla="*/ 289249 w 721846"/>
              <a:gd name="connsiteY1" fmla="*/ 19165 h 589812"/>
              <a:gd name="connsiteX2" fmla="*/ 721846 w 721846"/>
              <a:gd name="connsiteY2" fmla="*/ 33227 h 589812"/>
              <a:gd name="connsiteX3" fmla="*/ 527890 w 721846"/>
              <a:gd name="connsiteY3" fmla="*/ 541417 h 589812"/>
              <a:gd name="connsiteX4" fmla="*/ 174594 w 721846"/>
              <a:gd name="connsiteY4" fmla="*/ 529841 h 589812"/>
              <a:gd name="connsiteX5" fmla="*/ 2298 w 721846"/>
              <a:gd name="connsiteY5" fmla="*/ 387052 h 589812"/>
              <a:gd name="connsiteX0" fmla="*/ 171 w 719719"/>
              <a:gd name="connsiteY0" fmla="*/ 353825 h 556585"/>
              <a:gd name="connsiteX1" fmla="*/ 200030 w 719719"/>
              <a:gd name="connsiteY1" fmla="*/ 38333 h 556585"/>
              <a:gd name="connsiteX2" fmla="*/ 719719 w 719719"/>
              <a:gd name="connsiteY2" fmla="*/ 0 h 556585"/>
              <a:gd name="connsiteX3" fmla="*/ 525763 w 719719"/>
              <a:gd name="connsiteY3" fmla="*/ 508190 h 556585"/>
              <a:gd name="connsiteX4" fmla="*/ 172467 w 719719"/>
              <a:gd name="connsiteY4" fmla="*/ 496614 h 556585"/>
              <a:gd name="connsiteX5" fmla="*/ 171 w 719719"/>
              <a:gd name="connsiteY5" fmla="*/ 353825 h 556585"/>
              <a:gd name="connsiteX0" fmla="*/ 1544 w 721092"/>
              <a:gd name="connsiteY0" fmla="*/ 353825 h 559078"/>
              <a:gd name="connsiteX1" fmla="*/ 201403 w 721092"/>
              <a:gd name="connsiteY1" fmla="*/ 38333 h 559078"/>
              <a:gd name="connsiteX2" fmla="*/ 721092 w 721092"/>
              <a:gd name="connsiteY2" fmla="*/ 0 h 559078"/>
              <a:gd name="connsiteX3" fmla="*/ 527136 w 721092"/>
              <a:gd name="connsiteY3" fmla="*/ 508190 h 559078"/>
              <a:gd name="connsiteX4" fmla="*/ 131988 w 721092"/>
              <a:gd name="connsiteY4" fmla="*/ 505069 h 559078"/>
              <a:gd name="connsiteX5" fmla="*/ 1544 w 721092"/>
              <a:gd name="connsiteY5" fmla="*/ 353825 h 55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092" h="559078">
                <a:moveTo>
                  <a:pt x="1544" y="353825"/>
                </a:moveTo>
                <a:cubicBezTo>
                  <a:pt x="13113" y="276036"/>
                  <a:pt x="81478" y="97304"/>
                  <a:pt x="201403" y="38333"/>
                </a:cubicBezTo>
                <a:cubicBezTo>
                  <a:pt x="321328" y="-20638"/>
                  <a:pt x="584800" y="25274"/>
                  <a:pt x="721092" y="0"/>
                </a:cubicBezTo>
                <a:cubicBezTo>
                  <a:pt x="674890" y="74556"/>
                  <a:pt x="527136" y="433633"/>
                  <a:pt x="527136" y="508190"/>
                </a:cubicBezTo>
                <a:cubicBezTo>
                  <a:pt x="527136" y="610781"/>
                  <a:pt x="219587" y="530796"/>
                  <a:pt x="131988" y="505069"/>
                </a:cubicBezTo>
                <a:cubicBezTo>
                  <a:pt x="44389" y="479342"/>
                  <a:pt x="-10025" y="431614"/>
                  <a:pt x="1544" y="353825"/>
                </a:cubicBezTo>
                <a:close/>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涙形 18">
            <a:extLst>
              <a:ext uri="{FF2B5EF4-FFF2-40B4-BE49-F238E27FC236}">
                <a16:creationId xmlns:a16="http://schemas.microsoft.com/office/drawing/2014/main" id="{7B9B691E-D7C4-4709-854B-79D681592339}"/>
              </a:ext>
            </a:extLst>
          </p:cNvPr>
          <p:cNvSpPr/>
          <p:nvPr/>
        </p:nvSpPr>
        <p:spPr>
          <a:xfrm rot="7907366">
            <a:off x="9733274" y="1218053"/>
            <a:ext cx="1308264" cy="672310"/>
          </a:xfrm>
          <a:custGeom>
            <a:avLst/>
            <a:gdLst>
              <a:gd name="connsiteX0" fmla="*/ 0 w 679146"/>
              <a:gd name="connsiteY0" fmla="*/ 185758 h 371515"/>
              <a:gd name="connsiteX1" fmla="*/ 339573 w 679146"/>
              <a:gd name="connsiteY1" fmla="*/ 0 h 371515"/>
              <a:gd name="connsiteX2" fmla="*/ 748449 w 679146"/>
              <a:gd name="connsiteY2" fmla="*/ -37911 h 371515"/>
              <a:gd name="connsiteX3" fmla="*/ 679146 w 679146"/>
              <a:gd name="connsiteY3" fmla="*/ 185758 h 371515"/>
              <a:gd name="connsiteX4" fmla="*/ 339573 w 679146"/>
              <a:gd name="connsiteY4" fmla="*/ 371516 h 371515"/>
              <a:gd name="connsiteX5" fmla="*/ 0 w 679146"/>
              <a:gd name="connsiteY5" fmla="*/ 185758 h 371515"/>
              <a:gd name="connsiteX0" fmla="*/ 12 w 748461"/>
              <a:gd name="connsiteY0" fmla="*/ 232231 h 417989"/>
              <a:gd name="connsiteX1" fmla="*/ 330235 w 748461"/>
              <a:gd name="connsiteY1" fmla="*/ 0 h 417989"/>
              <a:gd name="connsiteX2" fmla="*/ 748461 w 748461"/>
              <a:gd name="connsiteY2" fmla="*/ 8562 h 417989"/>
              <a:gd name="connsiteX3" fmla="*/ 679158 w 748461"/>
              <a:gd name="connsiteY3" fmla="*/ 232231 h 417989"/>
              <a:gd name="connsiteX4" fmla="*/ 339585 w 748461"/>
              <a:gd name="connsiteY4" fmla="*/ 417989 h 417989"/>
              <a:gd name="connsiteX5" fmla="*/ 12 w 748461"/>
              <a:gd name="connsiteY5" fmla="*/ 232231 h 417989"/>
              <a:gd name="connsiteX0" fmla="*/ 12 w 748461"/>
              <a:gd name="connsiteY0" fmla="*/ 232231 h 417989"/>
              <a:gd name="connsiteX1" fmla="*/ 330235 w 748461"/>
              <a:gd name="connsiteY1" fmla="*/ 0 h 417989"/>
              <a:gd name="connsiteX2" fmla="*/ 748461 w 748461"/>
              <a:gd name="connsiteY2" fmla="*/ 8562 h 417989"/>
              <a:gd name="connsiteX3" fmla="*/ 679158 w 748461"/>
              <a:gd name="connsiteY3" fmla="*/ 232231 h 417989"/>
              <a:gd name="connsiteX4" fmla="*/ 339585 w 748461"/>
              <a:gd name="connsiteY4" fmla="*/ 417989 h 417989"/>
              <a:gd name="connsiteX5" fmla="*/ 12 w 748461"/>
              <a:gd name="connsiteY5" fmla="*/ 232231 h 417989"/>
              <a:gd name="connsiteX0" fmla="*/ 9 w 740950"/>
              <a:gd name="connsiteY0" fmla="*/ 285018 h 470776"/>
              <a:gd name="connsiteX1" fmla="*/ 330232 w 740950"/>
              <a:gd name="connsiteY1" fmla="*/ 52787 h 470776"/>
              <a:gd name="connsiteX2" fmla="*/ 740950 w 740950"/>
              <a:gd name="connsiteY2" fmla="*/ 0 h 470776"/>
              <a:gd name="connsiteX3" fmla="*/ 679155 w 740950"/>
              <a:gd name="connsiteY3" fmla="*/ 285018 h 470776"/>
              <a:gd name="connsiteX4" fmla="*/ 339582 w 740950"/>
              <a:gd name="connsiteY4" fmla="*/ 470776 h 470776"/>
              <a:gd name="connsiteX5" fmla="*/ 9 w 740950"/>
              <a:gd name="connsiteY5" fmla="*/ 285018 h 470776"/>
              <a:gd name="connsiteX0" fmla="*/ 1505 w 742446"/>
              <a:gd name="connsiteY0" fmla="*/ 285018 h 470776"/>
              <a:gd name="connsiteX1" fmla="*/ 238784 w 742446"/>
              <a:gd name="connsiteY1" fmla="*/ 71486 h 470776"/>
              <a:gd name="connsiteX2" fmla="*/ 742446 w 742446"/>
              <a:gd name="connsiteY2" fmla="*/ 0 h 470776"/>
              <a:gd name="connsiteX3" fmla="*/ 680651 w 742446"/>
              <a:gd name="connsiteY3" fmla="*/ 285018 h 470776"/>
              <a:gd name="connsiteX4" fmla="*/ 341078 w 742446"/>
              <a:gd name="connsiteY4" fmla="*/ 470776 h 470776"/>
              <a:gd name="connsiteX5" fmla="*/ 1505 w 742446"/>
              <a:gd name="connsiteY5" fmla="*/ 285018 h 470776"/>
              <a:gd name="connsiteX0" fmla="*/ 1505 w 742446"/>
              <a:gd name="connsiteY0" fmla="*/ 285018 h 491209"/>
              <a:gd name="connsiteX1" fmla="*/ 238784 w 742446"/>
              <a:gd name="connsiteY1" fmla="*/ 71486 h 491209"/>
              <a:gd name="connsiteX2" fmla="*/ 742446 w 742446"/>
              <a:gd name="connsiteY2" fmla="*/ 0 h 491209"/>
              <a:gd name="connsiteX3" fmla="*/ 649195 w 742446"/>
              <a:gd name="connsiteY3" fmla="*/ 417064 h 491209"/>
              <a:gd name="connsiteX4" fmla="*/ 341078 w 742446"/>
              <a:gd name="connsiteY4" fmla="*/ 470776 h 491209"/>
              <a:gd name="connsiteX5" fmla="*/ 1505 w 742446"/>
              <a:gd name="connsiteY5" fmla="*/ 285018 h 491209"/>
              <a:gd name="connsiteX0" fmla="*/ 1505 w 742446"/>
              <a:gd name="connsiteY0" fmla="*/ 285018 h 502200"/>
              <a:gd name="connsiteX1" fmla="*/ 238784 w 742446"/>
              <a:gd name="connsiteY1" fmla="*/ 71486 h 502200"/>
              <a:gd name="connsiteX2" fmla="*/ 742446 w 742446"/>
              <a:gd name="connsiteY2" fmla="*/ 0 h 502200"/>
              <a:gd name="connsiteX3" fmla="*/ 691983 w 742446"/>
              <a:gd name="connsiteY3" fmla="*/ 437466 h 502200"/>
              <a:gd name="connsiteX4" fmla="*/ 341078 w 742446"/>
              <a:gd name="connsiteY4" fmla="*/ 470776 h 502200"/>
              <a:gd name="connsiteX5" fmla="*/ 1505 w 742446"/>
              <a:gd name="connsiteY5" fmla="*/ 285018 h 502200"/>
              <a:gd name="connsiteX0" fmla="*/ 24444 w 765385"/>
              <a:gd name="connsiteY0" fmla="*/ 285018 h 502200"/>
              <a:gd name="connsiteX1" fmla="*/ 109274 w 765385"/>
              <a:gd name="connsiteY1" fmla="*/ 82817 h 502200"/>
              <a:gd name="connsiteX2" fmla="*/ 765385 w 765385"/>
              <a:gd name="connsiteY2" fmla="*/ 0 h 502200"/>
              <a:gd name="connsiteX3" fmla="*/ 714922 w 765385"/>
              <a:gd name="connsiteY3" fmla="*/ 437466 h 502200"/>
              <a:gd name="connsiteX4" fmla="*/ 364017 w 765385"/>
              <a:gd name="connsiteY4" fmla="*/ 470776 h 502200"/>
              <a:gd name="connsiteX5" fmla="*/ 24444 w 765385"/>
              <a:gd name="connsiteY5" fmla="*/ 285018 h 502200"/>
              <a:gd name="connsiteX0" fmla="*/ 24444 w 765385"/>
              <a:gd name="connsiteY0" fmla="*/ 285018 h 499003"/>
              <a:gd name="connsiteX1" fmla="*/ 109274 w 765385"/>
              <a:gd name="connsiteY1" fmla="*/ 82817 h 499003"/>
              <a:gd name="connsiteX2" fmla="*/ 765385 w 765385"/>
              <a:gd name="connsiteY2" fmla="*/ 0 h 499003"/>
              <a:gd name="connsiteX3" fmla="*/ 670026 w 765385"/>
              <a:gd name="connsiteY3" fmla="*/ 431924 h 499003"/>
              <a:gd name="connsiteX4" fmla="*/ 364017 w 765385"/>
              <a:gd name="connsiteY4" fmla="*/ 470776 h 499003"/>
              <a:gd name="connsiteX5" fmla="*/ 24444 w 765385"/>
              <a:gd name="connsiteY5" fmla="*/ 285018 h 499003"/>
              <a:gd name="connsiteX0" fmla="*/ 133289 w 874230"/>
              <a:gd name="connsiteY0" fmla="*/ 285018 h 499003"/>
              <a:gd name="connsiteX1" fmla="*/ 49796 w 874230"/>
              <a:gd name="connsiteY1" fmla="*/ 92332 h 499003"/>
              <a:gd name="connsiteX2" fmla="*/ 874230 w 874230"/>
              <a:gd name="connsiteY2" fmla="*/ 0 h 499003"/>
              <a:gd name="connsiteX3" fmla="*/ 778871 w 874230"/>
              <a:gd name="connsiteY3" fmla="*/ 431924 h 499003"/>
              <a:gd name="connsiteX4" fmla="*/ 472862 w 874230"/>
              <a:gd name="connsiteY4" fmla="*/ 470776 h 499003"/>
              <a:gd name="connsiteX5" fmla="*/ 133289 w 874230"/>
              <a:gd name="connsiteY5" fmla="*/ 285018 h 499003"/>
              <a:gd name="connsiteX0" fmla="*/ 2377 w 743318"/>
              <a:gd name="connsiteY0" fmla="*/ 320642 h 534627"/>
              <a:gd name="connsiteX1" fmla="*/ 219593 w 743318"/>
              <a:gd name="connsiteY1" fmla="*/ 13525 h 534627"/>
              <a:gd name="connsiteX2" fmla="*/ 743318 w 743318"/>
              <a:gd name="connsiteY2" fmla="*/ 35624 h 534627"/>
              <a:gd name="connsiteX3" fmla="*/ 647959 w 743318"/>
              <a:gd name="connsiteY3" fmla="*/ 467548 h 534627"/>
              <a:gd name="connsiteX4" fmla="*/ 341950 w 743318"/>
              <a:gd name="connsiteY4" fmla="*/ 506400 h 534627"/>
              <a:gd name="connsiteX5" fmla="*/ 2377 w 743318"/>
              <a:gd name="connsiteY5" fmla="*/ 320642 h 534627"/>
              <a:gd name="connsiteX0" fmla="*/ 2377 w 743318"/>
              <a:gd name="connsiteY0" fmla="*/ 320642 h 534627"/>
              <a:gd name="connsiteX1" fmla="*/ 219593 w 743318"/>
              <a:gd name="connsiteY1" fmla="*/ 13525 h 534627"/>
              <a:gd name="connsiteX2" fmla="*/ 743318 w 743318"/>
              <a:gd name="connsiteY2" fmla="*/ 35624 h 534627"/>
              <a:gd name="connsiteX3" fmla="*/ 647959 w 743318"/>
              <a:gd name="connsiteY3" fmla="*/ 467548 h 534627"/>
              <a:gd name="connsiteX4" fmla="*/ 341950 w 743318"/>
              <a:gd name="connsiteY4" fmla="*/ 506400 h 534627"/>
              <a:gd name="connsiteX5" fmla="*/ 2377 w 743318"/>
              <a:gd name="connsiteY5" fmla="*/ 320642 h 534627"/>
              <a:gd name="connsiteX0" fmla="*/ 2377 w 743318"/>
              <a:gd name="connsiteY0" fmla="*/ 320642 h 534627"/>
              <a:gd name="connsiteX1" fmla="*/ 219593 w 743318"/>
              <a:gd name="connsiteY1" fmla="*/ 13525 h 534627"/>
              <a:gd name="connsiteX2" fmla="*/ 743318 w 743318"/>
              <a:gd name="connsiteY2" fmla="*/ 35624 h 534627"/>
              <a:gd name="connsiteX3" fmla="*/ 647959 w 743318"/>
              <a:gd name="connsiteY3" fmla="*/ 467548 h 534627"/>
              <a:gd name="connsiteX4" fmla="*/ 341950 w 743318"/>
              <a:gd name="connsiteY4" fmla="*/ 506400 h 534627"/>
              <a:gd name="connsiteX5" fmla="*/ 2377 w 743318"/>
              <a:gd name="connsiteY5" fmla="*/ 320642 h 534627"/>
              <a:gd name="connsiteX0" fmla="*/ 10332 w 616225"/>
              <a:gd name="connsiteY0" fmla="*/ 284169 h 534593"/>
              <a:gd name="connsiteX1" fmla="*/ 92500 w 616225"/>
              <a:gd name="connsiteY1" fmla="*/ 11329 h 534593"/>
              <a:gd name="connsiteX2" fmla="*/ 616225 w 616225"/>
              <a:gd name="connsiteY2" fmla="*/ 33428 h 534593"/>
              <a:gd name="connsiteX3" fmla="*/ 520866 w 616225"/>
              <a:gd name="connsiteY3" fmla="*/ 465352 h 534593"/>
              <a:gd name="connsiteX4" fmla="*/ 214857 w 616225"/>
              <a:gd name="connsiteY4" fmla="*/ 504204 h 534593"/>
              <a:gd name="connsiteX5" fmla="*/ 10332 w 616225"/>
              <a:gd name="connsiteY5" fmla="*/ 284169 h 534593"/>
              <a:gd name="connsiteX0" fmla="*/ 10332 w 616225"/>
              <a:gd name="connsiteY0" fmla="*/ 284169 h 565630"/>
              <a:gd name="connsiteX1" fmla="*/ 92500 w 616225"/>
              <a:gd name="connsiteY1" fmla="*/ 11329 h 565630"/>
              <a:gd name="connsiteX2" fmla="*/ 616225 w 616225"/>
              <a:gd name="connsiteY2" fmla="*/ 33428 h 565630"/>
              <a:gd name="connsiteX3" fmla="*/ 456770 w 616225"/>
              <a:gd name="connsiteY3" fmla="*/ 513376 h 565630"/>
              <a:gd name="connsiteX4" fmla="*/ 214857 w 616225"/>
              <a:gd name="connsiteY4" fmla="*/ 504204 h 565630"/>
              <a:gd name="connsiteX5" fmla="*/ 10332 w 616225"/>
              <a:gd name="connsiteY5" fmla="*/ 284169 h 565630"/>
              <a:gd name="connsiteX0" fmla="*/ 10332 w 616225"/>
              <a:gd name="connsiteY0" fmla="*/ 284169 h 585073"/>
              <a:gd name="connsiteX1" fmla="*/ 92500 w 616225"/>
              <a:gd name="connsiteY1" fmla="*/ 11329 h 585073"/>
              <a:gd name="connsiteX2" fmla="*/ 616225 w 616225"/>
              <a:gd name="connsiteY2" fmla="*/ 33428 h 585073"/>
              <a:gd name="connsiteX3" fmla="*/ 455653 w 616225"/>
              <a:gd name="connsiteY3" fmla="*/ 539063 h 585073"/>
              <a:gd name="connsiteX4" fmla="*/ 214857 w 616225"/>
              <a:gd name="connsiteY4" fmla="*/ 504204 h 585073"/>
              <a:gd name="connsiteX5" fmla="*/ 10332 w 616225"/>
              <a:gd name="connsiteY5" fmla="*/ 284169 h 585073"/>
              <a:gd name="connsiteX0" fmla="*/ 40729 w 569454"/>
              <a:gd name="connsiteY0" fmla="*/ 263355 h 584560"/>
              <a:gd name="connsiteX1" fmla="*/ 45729 w 569454"/>
              <a:gd name="connsiteY1" fmla="*/ 10102 h 584560"/>
              <a:gd name="connsiteX2" fmla="*/ 569454 w 569454"/>
              <a:gd name="connsiteY2" fmla="*/ 32201 h 584560"/>
              <a:gd name="connsiteX3" fmla="*/ 408882 w 569454"/>
              <a:gd name="connsiteY3" fmla="*/ 537836 h 584560"/>
              <a:gd name="connsiteX4" fmla="*/ 168086 w 569454"/>
              <a:gd name="connsiteY4" fmla="*/ 502977 h 584560"/>
              <a:gd name="connsiteX5" fmla="*/ 40729 w 569454"/>
              <a:gd name="connsiteY5" fmla="*/ 263355 h 584560"/>
              <a:gd name="connsiteX0" fmla="*/ 24618 w 553343"/>
              <a:gd name="connsiteY0" fmla="*/ 274851 h 596056"/>
              <a:gd name="connsiteX1" fmla="*/ 54014 w 553343"/>
              <a:gd name="connsiteY1" fmla="*/ 9055 h 596056"/>
              <a:gd name="connsiteX2" fmla="*/ 553343 w 553343"/>
              <a:gd name="connsiteY2" fmla="*/ 43697 h 596056"/>
              <a:gd name="connsiteX3" fmla="*/ 392771 w 553343"/>
              <a:gd name="connsiteY3" fmla="*/ 549332 h 596056"/>
              <a:gd name="connsiteX4" fmla="*/ 151975 w 553343"/>
              <a:gd name="connsiteY4" fmla="*/ 514473 h 596056"/>
              <a:gd name="connsiteX5" fmla="*/ 24618 w 553343"/>
              <a:gd name="connsiteY5" fmla="*/ 274851 h 596056"/>
              <a:gd name="connsiteX0" fmla="*/ 80 w 528805"/>
              <a:gd name="connsiteY0" fmla="*/ 279582 h 600787"/>
              <a:gd name="connsiteX1" fmla="*/ 143928 w 528805"/>
              <a:gd name="connsiteY1" fmla="*/ 8691 h 600787"/>
              <a:gd name="connsiteX2" fmla="*/ 528805 w 528805"/>
              <a:gd name="connsiteY2" fmla="*/ 48428 h 600787"/>
              <a:gd name="connsiteX3" fmla="*/ 368233 w 528805"/>
              <a:gd name="connsiteY3" fmla="*/ 554063 h 600787"/>
              <a:gd name="connsiteX4" fmla="*/ 127437 w 528805"/>
              <a:gd name="connsiteY4" fmla="*/ 519204 h 600787"/>
              <a:gd name="connsiteX5" fmla="*/ 80 w 528805"/>
              <a:gd name="connsiteY5" fmla="*/ 279582 h 600787"/>
              <a:gd name="connsiteX0" fmla="*/ 82 w 528807"/>
              <a:gd name="connsiteY0" fmla="*/ 279582 h 583359"/>
              <a:gd name="connsiteX1" fmla="*/ 143930 w 528807"/>
              <a:gd name="connsiteY1" fmla="*/ 8691 h 583359"/>
              <a:gd name="connsiteX2" fmla="*/ 528807 w 528807"/>
              <a:gd name="connsiteY2" fmla="*/ 48428 h 583359"/>
              <a:gd name="connsiteX3" fmla="*/ 382571 w 528807"/>
              <a:gd name="connsiteY3" fmla="*/ 530943 h 583359"/>
              <a:gd name="connsiteX4" fmla="*/ 127439 w 528807"/>
              <a:gd name="connsiteY4" fmla="*/ 519204 h 583359"/>
              <a:gd name="connsiteX5" fmla="*/ 82 w 528807"/>
              <a:gd name="connsiteY5" fmla="*/ 279582 h 583359"/>
              <a:gd name="connsiteX0" fmla="*/ 2290 w 1099812"/>
              <a:gd name="connsiteY0" fmla="*/ 272030 h 575807"/>
              <a:gd name="connsiteX1" fmla="*/ 146138 w 1099812"/>
              <a:gd name="connsiteY1" fmla="*/ 1139 h 575807"/>
              <a:gd name="connsiteX2" fmla="*/ 1099812 w 1099812"/>
              <a:gd name="connsiteY2" fmla="*/ 163087 h 575807"/>
              <a:gd name="connsiteX3" fmla="*/ 384779 w 1099812"/>
              <a:gd name="connsiteY3" fmla="*/ 523391 h 575807"/>
              <a:gd name="connsiteX4" fmla="*/ 129647 w 1099812"/>
              <a:gd name="connsiteY4" fmla="*/ 511652 h 575807"/>
              <a:gd name="connsiteX5" fmla="*/ 2290 w 1099812"/>
              <a:gd name="connsiteY5" fmla="*/ 272030 h 575807"/>
              <a:gd name="connsiteX0" fmla="*/ 4155 w 1101677"/>
              <a:gd name="connsiteY0" fmla="*/ 272030 h 511878"/>
              <a:gd name="connsiteX1" fmla="*/ 148003 w 1101677"/>
              <a:gd name="connsiteY1" fmla="*/ 1139 h 511878"/>
              <a:gd name="connsiteX2" fmla="*/ 1101677 w 1101677"/>
              <a:gd name="connsiteY2" fmla="*/ 163087 h 511878"/>
              <a:gd name="connsiteX3" fmla="*/ 970898 w 1101677"/>
              <a:gd name="connsiteY3" fmla="*/ 307062 h 511878"/>
              <a:gd name="connsiteX4" fmla="*/ 131512 w 1101677"/>
              <a:gd name="connsiteY4" fmla="*/ 511652 h 511878"/>
              <a:gd name="connsiteX5" fmla="*/ 4155 w 1101677"/>
              <a:gd name="connsiteY5" fmla="*/ 272030 h 511878"/>
              <a:gd name="connsiteX0" fmla="*/ 23172 w 1120694"/>
              <a:gd name="connsiteY0" fmla="*/ 272030 h 339849"/>
              <a:gd name="connsiteX1" fmla="*/ 167020 w 1120694"/>
              <a:gd name="connsiteY1" fmla="*/ 1139 h 339849"/>
              <a:gd name="connsiteX2" fmla="*/ 1120694 w 1120694"/>
              <a:gd name="connsiteY2" fmla="*/ 163087 h 339849"/>
              <a:gd name="connsiteX3" fmla="*/ 989915 w 1120694"/>
              <a:gd name="connsiteY3" fmla="*/ 307062 h 339849"/>
              <a:gd name="connsiteX4" fmla="*/ 433593 w 1120694"/>
              <a:gd name="connsiteY4" fmla="*/ 233411 h 339849"/>
              <a:gd name="connsiteX5" fmla="*/ 23172 w 1120694"/>
              <a:gd name="connsiteY5" fmla="*/ 272030 h 339849"/>
              <a:gd name="connsiteX0" fmla="*/ 44650 w 1142172"/>
              <a:gd name="connsiteY0" fmla="*/ 272030 h 357885"/>
              <a:gd name="connsiteX1" fmla="*/ 188498 w 1142172"/>
              <a:gd name="connsiteY1" fmla="*/ 1139 h 357885"/>
              <a:gd name="connsiteX2" fmla="*/ 1142172 w 1142172"/>
              <a:gd name="connsiteY2" fmla="*/ 163087 h 357885"/>
              <a:gd name="connsiteX3" fmla="*/ 1011393 w 1142172"/>
              <a:gd name="connsiteY3" fmla="*/ 307062 h 357885"/>
              <a:gd name="connsiteX4" fmla="*/ 745349 w 1142172"/>
              <a:gd name="connsiteY4" fmla="*/ 320336 h 357885"/>
              <a:gd name="connsiteX5" fmla="*/ 44650 w 1142172"/>
              <a:gd name="connsiteY5" fmla="*/ 272030 h 357885"/>
              <a:gd name="connsiteX0" fmla="*/ 111144 w 1037507"/>
              <a:gd name="connsiteY0" fmla="*/ 136988 h 363260"/>
              <a:gd name="connsiteX1" fmla="*/ 83833 w 1037507"/>
              <a:gd name="connsiteY1" fmla="*/ 145 h 363260"/>
              <a:gd name="connsiteX2" fmla="*/ 1037507 w 1037507"/>
              <a:gd name="connsiteY2" fmla="*/ 162093 h 363260"/>
              <a:gd name="connsiteX3" fmla="*/ 906728 w 1037507"/>
              <a:gd name="connsiteY3" fmla="*/ 306068 h 363260"/>
              <a:gd name="connsiteX4" fmla="*/ 640684 w 1037507"/>
              <a:gd name="connsiteY4" fmla="*/ 319342 h 363260"/>
              <a:gd name="connsiteX5" fmla="*/ 111144 w 1037507"/>
              <a:gd name="connsiteY5" fmla="*/ 136988 h 363260"/>
              <a:gd name="connsiteX0" fmla="*/ 98216 w 1024579"/>
              <a:gd name="connsiteY0" fmla="*/ 168881 h 395153"/>
              <a:gd name="connsiteX1" fmla="*/ 89736 w 1024579"/>
              <a:gd name="connsiteY1" fmla="*/ 111 h 395153"/>
              <a:gd name="connsiteX2" fmla="*/ 1024579 w 1024579"/>
              <a:gd name="connsiteY2" fmla="*/ 193986 h 395153"/>
              <a:gd name="connsiteX3" fmla="*/ 893800 w 1024579"/>
              <a:gd name="connsiteY3" fmla="*/ 337961 h 395153"/>
              <a:gd name="connsiteX4" fmla="*/ 627756 w 1024579"/>
              <a:gd name="connsiteY4" fmla="*/ 351235 h 395153"/>
              <a:gd name="connsiteX5" fmla="*/ 98216 w 1024579"/>
              <a:gd name="connsiteY5" fmla="*/ 168881 h 395153"/>
              <a:gd name="connsiteX0" fmla="*/ 98468 w 1024831"/>
              <a:gd name="connsiteY0" fmla="*/ 168883 h 399677"/>
              <a:gd name="connsiteX1" fmla="*/ 89988 w 1024831"/>
              <a:gd name="connsiteY1" fmla="*/ 113 h 399677"/>
              <a:gd name="connsiteX2" fmla="*/ 1024831 w 1024831"/>
              <a:gd name="connsiteY2" fmla="*/ 193988 h 399677"/>
              <a:gd name="connsiteX3" fmla="*/ 894052 w 1024831"/>
              <a:gd name="connsiteY3" fmla="*/ 337963 h 399677"/>
              <a:gd name="connsiteX4" fmla="*/ 632928 w 1024831"/>
              <a:gd name="connsiteY4" fmla="*/ 362418 h 399677"/>
              <a:gd name="connsiteX5" fmla="*/ 98468 w 1024831"/>
              <a:gd name="connsiteY5" fmla="*/ 168883 h 399677"/>
              <a:gd name="connsiteX0" fmla="*/ 128045 w 1004990"/>
              <a:gd name="connsiteY0" fmla="*/ 156824 h 400525"/>
              <a:gd name="connsiteX1" fmla="*/ 70147 w 1004990"/>
              <a:gd name="connsiteY1" fmla="*/ 270 h 400525"/>
              <a:gd name="connsiteX2" fmla="*/ 1004990 w 1004990"/>
              <a:gd name="connsiteY2" fmla="*/ 194145 h 400525"/>
              <a:gd name="connsiteX3" fmla="*/ 874211 w 1004990"/>
              <a:gd name="connsiteY3" fmla="*/ 338120 h 400525"/>
              <a:gd name="connsiteX4" fmla="*/ 613087 w 1004990"/>
              <a:gd name="connsiteY4" fmla="*/ 362575 h 400525"/>
              <a:gd name="connsiteX5" fmla="*/ 128045 w 1004990"/>
              <a:gd name="connsiteY5" fmla="*/ 156824 h 400525"/>
              <a:gd name="connsiteX0" fmla="*/ 128630 w 1013491"/>
              <a:gd name="connsiteY0" fmla="*/ 156738 h 400439"/>
              <a:gd name="connsiteX1" fmla="*/ 70732 w 1013491"/>
              <a:gd name="connsiteY1" fmla="*/ 184 h 400439"/>
              <a:gd name="connsiteX2" fmla="*/ 1013491 w 1013491"/>
              <a:gd name="connsiteY2" fmla="*/ 187143 h 400439"/>
              <a:gd name="connsiteX3" fmla="*/ 874796 w 1013491"/>
              <a:gd name="connsiteY3" fmla="*/ 338034 h 400439"/>
              <a:gd name="connsiteX4" fmla="*/ 613672 w 1013491"/>
              <a:gd name="connsiteY4" fmla="*/ 362489 h 400439"/>
              <a:gd name="connsiteX5" fmla="*/ 128630 w 1013491"/>
              <a:gd name="connsiteY5" fmla="*/ 156738 h 400439"/>
              <a:gd name="connsiteX0" fmla="*/ 148798 w 1306183"/>
              <a:gd name="connsiteY0" fmla="*/ 158270 h 401971"/>
              <a:gd name="connsiteX1" fmla="*/ 90900 w 1306183"/>
              <a:gd name="connsiteY1" fmla="*/ 1716 h 401971"/>
              <a:gd name="connsiteX2" fmla="*/ 1306183 w 1306183"/>
              <a:gd name="connsiteY2" fmla="*/ 260153 h 401971"/>
              <a:gd name="connsiteX3" fmla="*/ 894964 w 1306183"/>
              <a:gd name="connsiteY3" fmla="*/ 339566 h 401971"/>
              <a:gd name="connsiteX4" fmla="*/ 633840 w 1306183"/>
              <a:gd name="connsiteY4" fmla="*/ 364021 h 401971"/>
              <a:gd name="connsiteX5" fmla="*/ 148798 w 1306183"/>
              <a:gd name="connsiteY5" fmla="*/ 158270 h 401971"/>
              <a:gd name="connsiteX0" fmla="*/ 149970 w 1323187"/>
              <a:gd name="connsiteY0" fmla="*/ 157879 h 401580"/>
              <a:gd name="connsiteX1" fmla="*/ 92072 w 1323187"/>
              <a:gd name="connsiteY1" fmla="*/ 1325 h 401580"/>
              <a:gd name="connsiteX2" fmla="*/ 1323187 w 1323187"/>
              <a:gd name="connsiteY2" fmla="*/ 245931 h 401580"/>
              <a:gd name="connsiteX3" fmla="*/ 896136 w 1323187"/>
              <a:gd name="connsiteY3" fmla="*/ 339175 h 401580"/>
              <a:gd name="connsiteX4" fmla="*/ 635012 w 1323187"/>
              <a:gd name="connsiteY4" fmla="*/ 363630 h 401580"/>
              <a:gd name="connsiteX5" fmla="*/ 149970 w 1323187"/>
              <a:gd name="connsiteY5" fmla="*/ 157879 h 401580"/>
              <a:gd name="connsiteX0" fmla="*/ 144773 w 1317990"/>
              <a:gd name="connsiteY0" fmla="*/ 157851 h 395192"/>
              <a:gd name="connsiteX1" fmla="*/ 86875 w 1317990"/>
              <a:gd name="connsiteY1" fmla="*/ 1297 h 395192"/>
              <a:gd name="connsiteX2" fmla="*/ 1317990 w 1317990"/>
              <a:gd name="connsiteY2" fmla="*/ 245903 h 395192"/>
              <a:gd name="connsiteX3" fmla="*/ 890939 w 1317990"/>
              <a:gd name="connsiteY3" fmla="*/ 339147 h 395192"/>
              <a:gd name="connsiteX4" fmla="*/ 490323 w 1317990"/>
              <a:gd name="connsiteY4" fmla="*/ 347685 h 395192"/>
              <a:gd name="connsiteX5" fmla="*/ 144773 w 1317990"/>
              <a:gd name="connsiteY5" fmla="*/ 157851 h 395192"/>
              <a:gd name="connsiteX0" fmla="*/ 142848 w 1316065"/>
              <a:gd name="connsiteY0" fmla="*/ 157858 h 396765"/>
              <a:gd name="connsiteX1" fmla="*/ 84950 w 1316065"/>
              <a:gd name="connsiteY1" fmla="*/ 1304 h 396765"/>
              <a:gd name="connsiteX2" fmla="*/ 1316065 w 1316065"/>
              <a:gd name="connsiteY2" fmla="*/ 245910 h 396765"/>
              <a:gd name="connsiteX3" fmla="*/ 889014 w 1316065"/>
              <a:gd name="connsiteY3" fmla="*/ 339154 h 396765"/>
              <a:gd name="connsiteX4" fmla="*/ 433673 w 1316065"/>
              <a:gd name="connsiteY4" fmla="*/ 351889 h 396765"/>
              <a:gd name="connsiteX5" fmla="*/ 142848 w 1316065"/>
              <a:gd name="connsiteY5" fmla="*/ 157858 h 396765"/>
              <a:gd name="connsiteX0" fmla="*/ 142848 w 1316065"/>
              <a:gd name="connsiteY0" fmla="*/ 157858 h 364421"/>
              <a:gd name="connsiteX1" fmla="*/ 84950 w 1316065"/>
              <a:gd name="connsiteY1" fmla="*/ 1304 h 364421"/>
              <a:gd name="connsiteX2" fmla="*/ 1316065 w 1316065"/>
              <a:gd name="connsiteY2" fmla="*/ 245910 h 364421"/>
              <a:gd name="connsiteX3" fmla="*/ 797673 w 1316065"/>
              <a:gd name="connsiteY3" fmla="*/ 277889 h 364421"/>
              <a:gd name="connsiteX4" fmla="*/ 433673 w 1316065"/>
              <a:gd name="connsiteY4" fmla="*/ 351889 h 364421"/>
              <a:gd name="connsiteX5" fmla="*/ 142848 w 1316065"/>
              <a:gd name="connsiteY5" fmla="*/ 157858 h 36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6065" h="364421">
                <a:moveTo>
                  <a:pt x="142848" y="157858"/>
                </a:moveTo>
                <a:cubicBezTo>
                  <a:pt x="84728" y="99427"/>
                  <a:pt x="-110586" y="-13371"/>
                  <a:pt x="84950" y="1304"/>
                </a:cubicBezTo>
                <a:cubicBezTo>
                  <a:pt x="280486" y="15979"/>
                  <a:pt x="1179773" y="271184"/>
                  <a:pt x="1316065" y="245910"/>
                </a:cubicBezTo>
                <a:cubicBezTo>
                  <a:pt x="1269863" y="320466"/>
                  <a:pt x="797673" y="203332"/>
                  <a:pt x="797673" y="277889"/>
                </a:cubicBezTo>
                <a:cubicBezTo>
                  <a:pt x="797673" y="380480"/>
                  <a:pt x="542810" y="371894"/>
                  <a:pt x="433673" y="351889"/>
                </a:cubicBezTo>
                <a:cubicBezTo>
                  <a:pt x="324536" y="331884"/>
                  <a:pt x="200968" y="216289"/>
                  <a:pt x="142848" y="157858"/>
                </a:cubicBezTo>
                <a:close/>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9924CCB8-C2BF-473E-AD1B-1643C8EC6038}"/>
              </a:ext>
            </a:extLst>
          </p:cNvPr>
          <p:cNvSpPr/>
          <p:nvPr/>
        </p:nvSpPr>
        <p:spPr>
          <a:xfrm>
            <a:off x="10532765" y="1225520"/>
            <a:ext cx="311621" cy="148106"/>
          </a:xfrm>
          <a:prstGeom prst="ellipse">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FF078245-427A-4D48-A8B3-F5C421FF16A2}"/>
              </a:ext>
            </a:extLst>
          </p:cNvPr>
          <p:cNvSpPr/>
          <p:nvPr/>
        </p:nvSpPr>
        <p:spPr>
          <a:xfrm>
            <a:off x="9809356" y="1404201"/>
            <a:ext cx="321937" cy="199930"/>
          </a:xfrm>
          <a:prstGeom prst="ellipse">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ローチャート: せん孔テープ 27">
            <a:extLst>
              <a:ext uri="{FF2B5EF4-FFF2-40B4-BE49-F238E27FC236}">
                <a16:creationId xmlns:a16="http://schemas.microsoft.com/office/drawing/2014/main" id="{A826884F-E0F7-4B35-8AE0-05AB44CEF9C1}"/>
              </a:ext>
            </a:extLst>
          </p:cNvPr>
          <p:cNvSpPr/>
          <p:nvPr/>
        </p:nvSpPr>
        <p:spPr>
          <a:xfrm rot="18908652">
            <a:off x="10240964" y="1522292"/>
            <a:ext cx="237570" cy="45719"/>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2620"/>
              <a:gd name="connsiteX1" fmla="*/ 2500 w 10000"/>
              <a:gd name="connsiteY1" fmla="*/ 2000 h 12620"/>
              <a:gd name="connsiteX2" fmla="*/ 5000 w 10000"/>
              <a:gd name="connsiteY2" fmla="*/ 1000 h 12620"/>
              <a:gd name="connsiteX3" fmla="*/ 7500 w 10000"/>
              <a:gd name="connsiteY3" fmla="*/ 0 h 12620"/>
              <a:gd name="connsiteX4" fmla="*/ 10000 w 10000"/>
              <a:gd name="connsiteY4" fmla="*/ 1000 h 12620"/>
              <a:gd name="connsiteX5" fmla="*/ 10000 w 10000"/>
              <a:gd name="connsiteY5" fmla="*/ 9000 h 12620"/>
              <a:gd name="connsiteX6" fmla="*/ 7500 w 10000"/>
              <a:gd name="connsiteY6" fmla="*/ 8000 h 12620"/>
              <a:gd name="connsiteX7" fmla="*/ 5650 w 10000"/>
              <a:gd name="connsiteY7" fmla="*/ 12555 h 12620"/>
              <a:gd name="connsiteX8" fmla="*/ 2500 w 10000"/>
              <a:gd name="connsiteY8" fmla="*/ 10000 h 12620"/>
              <a:gd name="connsiteX9" fmla="*/ 0 w 10000"/>
              <a:gd name="connsiteY9" fmla="*/ 9000 h 12620"/>
              <a:gd name="connsiteX10" fmla="*/ 0 w 10000"/>
              <a:gd name="connsiteY10" fmla="*/ 1000 h 1262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6191 w 10000"/>
              <a:gd name="connsiteY7" fmla="*/ 6234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3633 h 12633"/>
              <a:gd name="connsiteX1" fmla="*/ 2500 w 10000"/>
              <a:gd name="connsiteY1" fmla="*/ 4633 h 12633"/>
              <a:gd name="connsiteX2" fmla="*/ 5974 w 10000"/>
              <a:gd name="connsiteY2" fmla="*/ 78 h 12633"/>
              <a:gd name="connsiteX3" fmla="*/ 7500 w 10000"/>
              <a:gd name="connsiteY3" fmla="*/ 2633 h 12633"/>
              <a:gd name="connsiteX4" fmla="*/ 10000 w 10000"/>
              <a:gd name="connsiteY4" fmla="*/ 3633 h 12633"/>
              <a:gd name="connsiteX5" fmla="*/ 10000 w 10000"/>
              <a:gd name="connsiteY5" fmla="*/ 11633 h 12633"/>
              <a:gd name="connsiteX6" fmla="*/ 7500 w 10000"/>
              <a:gd name="connsiteY6" fmla="*/ 10633 h 12633"/>
              <a:gd name="connsiteX7" fmla="*/ 6191 w 10000"/>
              <a:gd name="connsiteY7" fmla="*/ 8867 h 12633"/>
              <a:gd name="connsiteX8" fmla="*/ 2500 w 10000"/>
              <a:gd name="connsiteY8" fmla="*/ 12633 h 12633"/>
              <a:gd name="connsiteX9" fmla="*/ 0 w 10000"/>
              <a:gd name="connsiteY9" fmla="*/ 11633 h 12633"/>
              <a:gd name="connsiteX10" fmla="*/ 0 w 10000"/>
              <a:gd name="connsiteY10" fmla="*/ 3633 h 1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2633">
                <a:moveTo>
                  <a:pt x="0" y="3633"/>
                </a:moveTo>
                <a:cubicBezTo>
                  <a:pt x="0" y="4185"/>
                  <a:pt x="1504" y="5225"/>
                  <a:pt x="2500" y="4633"/>
                </a:cubicBezTo>
                <a:cubicBezTo>
                  <a:pt x="3496" y="4041"/>
                  <a:pt x="5974" y="630"/>
                  <a:pt x="5974" y="78"/>
                </a:cubicBezTo>
                <a:cubicBezTo>
                  <a:pt x="5974" y="-474"/>
                  <a:pt x="6829" y="2041"/>
                  <a:pt x="7500" y="2633"/>
                </a:cubicBezTo>
                <a:cubicBezTo>
                  <a:pt x="8171" y="3225"/>
                  <a:pt x="10000" y="3081"/>
                  <a:pt x="10000" y="3633"/>
                </a:cubicBezTo>
                <a:lnTo>
                  <a:pt x="10000" y="11633"/>
                </a:lnTo>
                <a:cubicBezTo>
                  <a:pt x="10000" y="11081"/>
                  <a:pt x="8135" y="11094"/>
                  <a:pt x="7500" y="10633"/>
                </a:cubicBezTo>
                <a:cubicBezTo>
                  <a:pt x="6865" y="10172"/>
                  <a:pt x="6191" y="8315"/>
                  <a:pt x="6191" y="8867"/>
                </a:cubicBezTo>
                <a:cubicBezTo>
                  <a:pt x="6191" y="9419"/>
                  <a:pt x="3881" y="12633"/>
                  <a:pt x="2500" y="12633"/>
                </a:cubicBezTo>
                <a:cubicBezTo>
                  <a:pt x="1119" y="12633"/>
                  <a:pt x="0" y="12185"/>
                  <a:pt x="0" y="11633"/>
                </a:cubicBezTo>
                <a:lnTo>
                  <a:pt x="0" y="363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ローチャート: せん孔テープ 27">
            <a:extLst>
              <a:ext uri="{FF2B5EF4-FFF2-40B4-BE49-F238E27FC236}">
                <a16:creationId xmlns:a16="http://schemas.microsoft.com/office/drawing/2014/main" id="{A379E579-71EC-45DC-A9F6-84F36DF3B929}"/>
              </a:ext>
            </a:extLst>
          </p:cNvPr>
          <p:cNvSpPr/>
          <p:nvPr/>
        </p:nvSpPr>
        <p:spPr>
          <a:xfrm rot="1166417">
            <a:off x="10219628" y="1184961"/>
            <a:ext cx="208774" cy="81118"/>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2620"/>
              <a:gd name="connsiteX1" fmla="*/ 2500 w 10000"/>
              <a:gd name="connsiteY1" fmla="*/ 2000 h 12620"/>
              <a:gd name="connsiteX2" fmla="*/ 5000 w 10000"/>
              <a:gd name="connsiteY2" fmla="*/ 1000 h 12620"/>
              <a:gd name="connsiteX3" fmla="*/ 7500 w 10000"/>
              <a:gd name="connsiteY3" fmla="*/ 0 h 12620"/>
              <a:gd name="connsiteX4" fmla="*/ 10000 w 10000"/>
              <a:gd name="connsiteY4" fmla="*/ 1000 h 12620"/>
              <a:gd name="connsiteX5" fmla="*/ 10000 w 10000"/>
              <a:gd name="connsiteY5" fmla="*/ 9000 h 12620"/>
              <a:gd name="connsiteX6" fmla="*/ 7500 w 10000"/>
              <a:gd name="connsiteY6" fmla="*/ 8000 h 12620"/>
              <a:gd name="connsiteX7" fmla="*/ 5650 w 10000"/>
              <a:gd name="connsiteY7" fmla="*/ 12555 h 12620"/>
              <a:gd name="connsiteX8" fmla="*/ 2500 w 10000"/>
              <a:gd name="connsiteY8" fmla="*/ 10000 h 12620"/>
              <a:gd name="connsiteX9" fmla="*/ 0 w 10000"/>
              <a:gd name="connsiteY9" fmla="*/ 9000 h 12620"/>
              <a:gd name="connsiteX10" fmla="*/ 0 w 10000"/>
              <a:gd name="connsiteY10" fmla="*/ 1000 h 1262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6191 w 10000"/>
              <a:gd name="connsiteY7" fmla="*/ 6234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3633 h 12633"/>
              <a:gd name="connsiteX1" fmla="*/ 2500 w 10000"/>
              <a:gd name="connsiteY1" fmla="*/ 4633 h 12633"/>
              <a:gd name="connsiteX2" fmla="*/ 5974 w 10000"/>
              <a:gd name="connsiteY2" fmla="*/ 78 h 12633"/>
              <a:gd name="connsiteX3" fmla="*/ 7500 w 10000"/>
              <a:gd name="connsiteY3" fmla="*/ 2633 h 12633"/>
              <a:gd name="connsiteX4" fmla="*/ 10000 w 10000"/>
              <a:gd name="connsiteY4" fmla="*/ 3633 h 12633"/>
              <a:gd name="connsiteX5" fmla="*/ 10000 w 10000"/>
              <a:gd name="connsiteY5" fmla="*/ 11633 h 12633"/>
              <a:gd name="connsiteX6" fmla="*/ 7500 w 10000"/>
              <a:gd name="connsiteY6" fmla="*/ 10633 h 12633"/>
              <a:gd name="connsiteX7" fmla="*/ 6191 w 10000"/>
              <a:gd name="connsiteY7" fmla="*/ 8867 h 12633"/>
              <a:gd name="connsiteX8" fmla="*/ 2500 w 10000"/>
              <a:gd name="connsiteY8" fmla="*/ 12633 h 12633"/>
              <a:gd name="connsiteX9" fmla="*/ 0 w 10000"/>
              <a:gd name="connsiteY9" fmla="*/ 11633 h 12633"/>
              <a:gd name="connsiteX10" fmla="*/ 0 w 10000"/>
              <a:gd name="connsiteY10" fmla="*/ 3633 h 1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2633">
                <a:moveTo>
                  <a:pt x="0" y="3633"/>
                </a:moveTo>
                <a:cubicBezTo>
                  <a:pt x="0" y="4185"/>
                  <a:pt x="1504" y="5225"/>
                  <a:pt x="2500" y="4633"/>
                </a:cubicBezTo>
                <a:cubicBezTo>
                  <a:pt x="3496" y="4041"/>
                  <a:pt x="5974" y="630"/>
                  <a:pt x="5974" y="78"/>
                </a:cubicBezTo>
                <a:cubicBezTo>
                  <a:pt x="5974" y="-474"/>
                  <a:pt x="6829" y="2041"/>
                  <a:pt x="7500" y="2633"/>
                </a:cubicBezTo>
                <a:cubicBezTo>
                  <a:pt x="8171" y="3225"/>
                  <a:pt x="10000" y="3081"/>
                  <a:pt x="10000" y="3633"/>
                </a:cubicBezTo>
                <a:lnTo>
                  <a:pt x="10000" y="11633"/>
                </a:lnTo>
                <a:cubicBezTo>
                  <a:pt x="10000" y="11081"/>
                  <a:pt x="8135" y="11094"/>
                  <a:pt x="7500" y="10633"/>
                </a:cubicBezTo>
                <a:cubicBezTo>
                  <a:pt x="6865" y="10172"/>
                  <a:pt x="6191" y="8315"/>
                  <a:pt x="6191" y="8867"/>
                </a:cubicBezTo>
                <a:cubicBezTo>
                  <a:pt x="6191" y="9419"/>
                  <a:pt x="3881" y="12633"/>
                  <a:pt x="2500" y="12633"/>
                </a:cubicBezTo>
                <a:cubicBezTo>
                  <a:pt x="1119" y="12633"/>
                  <a:pt x="0" y="12185"/>
                  <a:pt x="0" y="11633"/>
                </a:cubicBezTo>
                <a:lnTo>
                  <a:pt x="0" y="363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ローチャート: せん孔テープ 27">
            <a:extLst>
              <a:ext uri="{FF2B5EF4-FFF2-40B4-BE49-F238E27FC236}">
                <a16:creationId xmlns:a16="http://schemas.microsoft.com/office/drawing/2014/main" id="{E8002FC7-557F-4407-A307-20BA8DB028E7}"/>
              </a:ext>
            </a:extLst>
          </p:cNvPr>
          <p:cNvSpPr/>
          <p:nvPr/>
        </p:nvSpPr>
        <p:spPr>
          <a:xfrm>
            <a:off x="9581304" y="1659652"/>
            <a:ext cx="303505" cy="91531"/>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2620"/>
              <a:gd name="connsiteX1" fmla="*/ 2500 w 10000"/>
              <a:gd name="connsiteY1" fmla="*/ 2000 h 12620"/>
              <a:gd name="connsiteX2" fmla="*/ 5000 w 10000"/>
              <a:gd name="connsiteY2" fmla="*/ 1000 h 12620"/>
              <a:gd name="connsiteX3" fmla="*/ 7500 w 10000"/>
              <a:gd name="connsiteY3" fmla="*/ 0 h 12620"/>
              <a:gd name="connsiteX4" fmla="*/ 10000 w 10000"/>
              <a:gd name="connsiteY4" fmla="*/ 1000 h 12620"/>
              <a:gd name="connsiteX5" fmla="*/ 10000 w 10000"/>
              <a:gd name="connsiteY5" fmla="*/ 9000 h 12620"/>
              <a:gd name="connsiteX6" fmla="*/ 7500 w 10000"/>
              <a:gd name="connsiteY6" fmla="*/ 8000 h 12620"/>
              <a:gd name="connsiteX7" fmla="*/ 5650 w 10000"/>
              <a:gd name="connsiteY7" fmla="*/ 12555 h 12620"/>
              <a:gd name="connsiteX8" fmla="*/ 2500 w 10000"/>
              <a:gd name="connsiteY8" fmla="*/ 10000 h 12620"/>
              <a:gd name="connsiteX9" fmla="*/ 0 w 10000"/>
              <a:gd name="connsiteY9" fmla="*/ 9000 h 12620"/>
              <a:gd name="connsiteX10" fmla="*/ 0 w 10000"/>
              <a:gd name="connsiteY10" fmla="*/ 1000 h 1262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6191 w 10000"/>
              <a:gd name="connsiteY7" fmla="*/ 6234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3633 h 12633"/>
              <a:gd name="connsiteX1" fmla="*/ 2500 w 10000"/>
              <a:gd name="connsiteY1" fmla="*/ 4633 h 12633"/>
              <a:gd name="connsiteX2" fmla="*/ 5974 w 10000"/>
              <a:gd name="connsiteY2" fmla="*/ 78 h 12633"/>
              <a:gd name="connsiteX3" fmla="*/ 7500 w 10000"/>
              <a:gd name="connsiteY3" fmla="*/ 2633 h 12633"/>
              <a:gd name="connsiteX4" fmla="*/ 10000 w 10000"/>
              <a:gd name="connsiteY4" fmla="*/ 3633 h 12633"/>
              <a:gd name="connsiteX5" fmla="*/ 10000 w 10000"/>
              <a:gd name="connsiteY5" fmla="*/ 11633 h 12633"/>
              <a:gd name="connsiteX6" fmla="*/ 7500 w 10000"/>
              <a:gd name="connsiteY6" fmla="*/ 10633 h 12633"/>
              <a:gd name="connsiteX7" fmla="*/ 6191 w 10000"/>
              <a:gd name="connsiteY7" fmla="*/ 8867 h 12633"/>
              <a:gd name="connsiteX8" fmla="*/ 2500 w 10000"/>
              <a:gd name="connsiteY8" fmla="*/ 12633 h 12633"/>
              <a:gd name="connsiteX9" fmla="*/ 0 w 10000"/>
              <a:gd name="connsiteY9" fmla="*/ 11633 h 12633"/>
              <a:gd name="connsiteX10" fmla="*/ 0 w 10000"/>
              <a:gd name="connsiteY10" fmla="*/ 3633 h 1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2633">
                <a:moveTo>
                  <a:pt x="0" y="3633"/>
                </a:moveTo>
                <a:cubicBezTo>
                  <a:pt x="0" y="4185"/>
                  <a:pt x="1504" y="5225"/>
                  <a:pt x="2500" y="4633"/>
                </a:cubicBezTo>
                <a:cubicBezTo>
                  <a:pt x="3496" y="4041"/>
                  <a:pt x="5974" y="630"/>
                  <a:pt x="5974" y="78"/>
                </a:cubicBezTo>
                <a:cubicBezTo>
                  <a:pt x="5974" y="-474"/>
                  <a:pt x="6829" y="2041"/>
                  <a:pt x="7500" y="2633"/>
                </a:cubicBezTo>
                <a:cubicBezTo>
                  <a:pt x="8171" y="3225"/>
                  <a:pt x="10000" y="3081"/>
                  <a:pt x="10000" y="3633"/>
                </a:cubicBezTo>
                <a:lnTo>
                  <a:pt x="10000" y="11633"/>
                </a:lnTo>
                <a:cubicBezTo>
                  <a:pt x="10000" y="11081"/>
                  <a:pt x="8135" y="11094"/>
                  <a:pt x="7500" y="10633"/>
                </a:cubicBezTo>
                <a:cubicBezTo>
                  <a:pt x="6865" y="10172"/>
                  <a:pt x="6191" y="8315"/>
                  <a:pt x="6191" y="8867"/>
                </a:cubicBezTo>
                <a:cubicBezTo>
                  <a:pt x="6191" y="9419"/>
                  <a:pt x="3881" y="12633"/>
                  <a:pt x="2500" y="12633"/>
                </a:cubicBezTo>
                <a:cubicBezTo>
                  <a:pt x="1119" y="12633"/>
                  <a:pt x="0" y="12185"/>
                  <a:pt x="0" y="11633"/>
                </a:cubicBezTo>
                <a:lnTo>
                  <a:pt x="0" y="363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ローチャート: せん孔テープ 27">
            <a:extLst>
              <a:ext uri="{FF2B5EF4-FFF2-40B4-BE49-F238E27FC236}">
                <a16:creationId xmlns:a16="http://schemas.microsoft.com/office/drawing/2014/main" id="{CA4B0CC0-8D07-4EC9-B0FB-3B7EFC12ADA1}"/>
              </a:ext>
            </a:extLst>
          </p:cNvPr>
          <p:cNvSpPr/>
          <p:nvPr/>
        </p:nvSpPr>
        <p:spPr>
          <a:xfrm rot="6805411">
            <a:off x="10706159" y="1848932"/>
            <a:ext cx="303505" cy="91531"/>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2620"/>
              <a:gd name="connsiteX1" fmla="*/ 2500 w 10000"/>
              <a:gd name="connsiteY1" fmla="*/ 2000 h 12620"/>
              <a:gd name="connsiteX2" fmla="*/ 5000 w 10000"/>
              <a:gd name="connsiteY2" fmla="*/ 1000 h 12620"/>
              <a:gd name="connsiteX3" fmla="*/ 7500 w 10000"/>
              <a:gd name="connsiteY3" fmla="*/ 0 h 12620"/>
              <a:gd name="connsiteX4" fmla="*/ 10000 w 10000"/>
              <a:gd name="connsiteY4" fmla="*/ 1000 h 12620"/>
              <a:gd name="connsiteX5" fmla="*/ 10000 w 10000"/>
              <a:gd name="connsiteY5" fmla="*/ 9000 h 12620"/>
              <a:gd name="connsiteX6" fmla="*/ 7500 w 10000"/>
              <a:gd name="connsiteY6" fmla="*/ 8000 h 12620"/>
              <a:gd name="connsiteX7" fmla="*/ 5650 w 10000"/>
              <a:gd name="connsiteY7" fmla="*/ 12555 h 12620"/>
              <a:gd name="connsiteX8" fmla="*/ 2500 w 10000"/>
              <a:gd name="connsiteY8" fmla="*/ 10000 h 12620"/>
              <a:gd name="connsiteX9" fmla="*/ 0 w 10000"/>
              <a:gd name="connsiteY9" fmla="*/ 9000 h 12620"/>
              <a:gd name="connsiteX10" fmla="*/ 0 w 10000"/>
              <a:gd name="connsiteY10" fmla="*/ 1000 h 1262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6191 w 10000"/>
              <a:gd name="connsiteY7" fmla="*/ 6234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3633 h 12633"/>
              <a:gd name="connsiteX1" fmla="*/ 2500 w 10000"/>
              <a:gd name="connsiteY1" fmla="*/ 4633 h 12633"/>
              <a:gd name="connsiteX2" fmla="*/ 5974 w 10000"/>
              <a:gd name="connsiteY2" fmla="*/ 78 h 12633"/>
              <a:gd name="connsiteX3" fmla="*/ 7500 w 10000"/>
              <a:gd name="connsiteY3" fmla="*/ 2633 h 12633"/>
              <a:gd name="connsiteX4" fmla="*/ 10000 w 10000"/>
              <a:gd name="connsiteY4" fmla="*/ 3633 h 12633"/>
              <a:gd name="connsiteX5" fmla="*/ 10000 w 10000"/>
              <a:gd name="connsiteY5" fmla="*/ 11633 h 12633"/>
              <a:gd name="connsiteX6" fmla="*/ 7500 w 10000"/>
              <a:gd name="connsiteY6" fmla="*/ 10633 h 12633"/>
              <a:gd name="connsiteX7" fmla="*/ 6191 w 10000"/>
              <a:gd name="connsiteY7" fmla="*/ 8867 h 12633"/>
              <a:gd name="connsiteX8" fmla="*/ 2500 w 10000"/>
              <a:gd name="connsiteY8" fmla="*/ 12633 h 12633"/>
              <a:gd name="connsiteX9" fmla="*/ 0 w 10000"/>
              <a:gd name="connsiteY9" fmla="*/ 11633 h 12633"/>
              <a:gd name="connsiteX10" fmla="*/ 0 w 10000"/>
              <a:gd name="connsiteY10" fmla="*/ 3633 h 1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2633">
                <a:moveTo>
                  <a:pt x="0" y="3633"/>
                </a:moveTo>
                <a:cubicBezTo>
                  <a:pt x="0" y="4185"/>
                  <a:pt x="1504" y="5225"/>
                  <a:pt x="2500" y="4633"/>
                </a:cubicBezTo>
                <a:cubicBezTo>
                  <a:pt x="3496" y="4041"/>
                  <a:pt x="5974" y="630"/>
                  <a:pt x="5974" y="78"/>
                </a:cubicBezTo>
                <a:cubicBezTo>
                  <a:pt x="5974" y="-474"/>
                  <a:pt x="6829" y="2041"/>
                  <a:pt x="7500" y="2633"/>
                </a:cubicBezTo>
                <a:cubicBezTo>
                  <a:pt x="8171" y="3225"/>
                  <a:pt x="10000" y="3081"/>
                  <a:pt x="10000" y="3633"/>
                </a:cubicBezTo>
                <a:lnTo>
                  <a:pt x="10000" y="11633"/>
                </a:lnTo>
                <a:cubicBezTo>
                  <a:pt x="10000" y="11081"/>
                  <a:pt x="8135" y="11094"/>
                  <a:pt x="7500" y="10633"/>
                </a:cubicBezTo>
                <a:cubicBezTo>
                  <a:pt x="6865" y="10172"/>
                  <a:pt x="6191" y="8315"/>
                  <a:pt x="6191" y="8867"/>
                </a:cubicBezTo>
                <a:cubicBezTo>
                  <a:pt x="6191" y="9419"/>
                  <a:pt x="3881" y="12633"/>
                  <a:pt x="2500" y="12633"/>
                </a:cubicBezTo>
                <a:cubicBezTo>
                  <a:pt x="1119" y="12633"/>
                  <a:pt x="0" y="12185"/>
                  <a:pt x="0" y="11633"/>
                </a:cubicBezTo>
                <a:lnTo>
                  <a:pt x="0" y="363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ローチャート: せん孔テープ 27">
            <a:extLst>
              <a:ext uri="{FF2B5EF4-FFF2-40B4-BE49-F238E27FC236}">
                <a16:creationId xmlns:a16="http://schemas.microsoft.com/office/drawing/2014/main" id="{6D504CB8-E0FF-4642-9AD2-10C80F5231A9}"/>
              </a:ext>
            </a:extLst>
          </p:cNvPr>
          <p:cNvSpPr/>
          <p:nvPr/>
        </p:nvSpPr>
        <p:spPr>
          <a:xfrm>
            <a:off x="11254656" y="1548702"/>
            <a:ext cx="182888" cy="6257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2620"/>
              <a:gd name="connsiteX1" fmla="*/ 2500 w 10000"/>
              <a:gd name="connsiteY1" fmla="*/ 2000 h 12620"/>
              <a:gd name="connsiteX2" fmla="*/ 5000 w 10000"/>
              <a:gd name="connsiteY2" fmla="*/ 1000 h 12620"/>
              <a:gd name="connsiteX3" fmla="*/ 7500 w 10000"/>
              <a:gd name="connsiteY3" fmla="*/ 0 h 12620"/>
              <a:gd name="connsiteX4" fmla="*/ 10000 w 10000"/>
              <a:gd name="connsiteY4" fmla="*/ 1000 h 12620"/>
              <a:gd name="connsiteX5" fmla="*/ 10000 w 10000"/>
              <a:gd name="connsiteY5" fmla="*/ 9000 h 12620"/>
              <a:gd name="connsiteX6" fmla="*/ 7500 w 10000"/>
              <a:gd name="connsiteY6" fmla="*/ 8000 h 12620"/>
              <a:gd name="connsiteX7" fmla="*/ 5650 w 10000"/>
              <a:gd name="connsiteY7" fmla="*/ 12555 h 12620"/>
              <a:gd name="connsiteX8" fmla="*/ 2500 w 10000"/>
              <a:gd name="connsiteY8" fmla="*/ 10000 h 12620"/>
              <a:gd name="connsiteX9" fmla="*/ 0 w 10000"/>
              <a:gd name="connsiteY9" fmla="*/ 9000 h 12620"/>
              <a:gd name="connsiteX10" fmla="*/ 0 w 10000"/>
              <a:gd name="connsiteY10" fmla="*/ 1000 h 1262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6191 w 10000"/>
              <a:gd name="connsiteY7" fmla="*/ 6234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3633 h 12633"/>
              <a:gd name="connsiteX1" fmla="*/ 2500 w 10000"/>
              <a:gd name="connsiteY1" fmla="*/ 4633 h 12633"/>
              <a:gd name="connsiteX2" fmla="*/ 5974 w 10000"/>
              <a:gd name="connsiteY2" fmla="*/ 78 h 12633"/>
              <a:gd name="connsiteX3" fmla="*/ 7500 w 10000"/>
              <a:gd name="connsiteY3" fmla="*/ 2633 h 12633"/>
              <a:gd name="connsiteX4" fmla="*/ 10000 w 10000"/>
              <a:gd name="connsiteY4" fmla="*/ 3633 h 12633"/>
              <a:gd name="connsiteX5" fmla="*/ 10000 w 10000"/>
              <a:gd name="connsiteY5" fmla="*/ 11633 h 12633"/>
              <a:gd name="connsiteX6" fmla="*/ 7500 w 10000"/>
              <a:gd name="connsiteY6" fmla="*/ 10633 h 12633"/>
              <a:gd name="connsiteX7" fmla="*/ 6191 w 10000"/>
              <a:gd name="connsiteY7" fmla="*/ 8867 h 12633"/>
              <a:gd name="connsiteX8" fmla="*/ 2500 w 10000"/>
              <a:gd name="connsiteY8" fmla="*/ 12633 h 12633"/>
              <a:gd name="connsiteX9" fmla="*/ 0 w 10000"/>
              <a:gd name="connsiteY9" fmla="*/ 11633 h 12633"/>
              <a:gd name="connsiteX10" fmla="*/ 0 w 10000"/>
              <a:gd name="connsiteY10" fmla="*/ 3633 h 1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2633">
                <a:moveTo>
                  <a:pt x="0" y="3633"/>
                </a:moveTo>
                <a:cubicBezTo>
                  <a:pt x="0" y="4185"/>
                  <a:pt x="1504" y="5225"/>
                  <a:pt x="2500" y="4633"/>
                </a:cubicBezTo>
                <a:cubicBezTo>
                  <a:pt x="3496" y="4041"/>
                  <a:pt x="5974" y="630"/>
                  <a:pt x="5974" y="78"/>
                </a:cubicBezTo>
                <a:cubicBezTo>
                  <a:pt x="5974" y="-474"/>
                  <a:pt x="6829" y="2041"/>
                  <a:pt x="7500" y="2633"/>
                </a:cubicBezTo>
                <a:cubicBezTo>
                  <a:pt x="8171" y="3225"/>
                  <a:pt x="10000" y="3081"/>
                  <a:pt x="10000" y="3633"/>
                </a:cubicBezTo>
                <a:lnTo>
                  <a:pt x="10000" y="11633"/>
                </a:lnTo>
                <a:cubicBezTo>
                  <a:pt x="10000" y="11081"/>
                  <a:pt x="8135" y="11094"/>
                  <a:pt x="7500" y="10633"/>
                </a:cubicBezTo>
                <a:cubicBezTo>
                  <a:pt x="6865" y="10172"/>
                  <a:pt x="6191" y="8315"/>
                  <a:pt x="6191" y="8867"/>
                </a:cubicBezTo>
                <a:cubicBezTo>
                  <a:pt x="6191" y="9419"/>
                  <a:pt x="3881" y="12633"/>
                  <a:pt x="2500" y="12633"/>
                </a:cubicBezTo>
                <a:cubicBezTo>
                  <a:pt x="1119" y="12633"/>
                  <a:pt x="0" y="12185"/>
                  <a:pt x="0" y="11633"/>
                </a:cubicBezTo>
                <a:lnTo>
                  <a:pt x="0" y="363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ローチャート: せん孔テープ 27">
            <a:extLst>
              <a:ext uri="{FF2B5EF4-FFF2-40B4-BE49-F238E27FC236}">
                <a16:creationId xmlns:a16="http://schemas.microsoft.com/office/drawing/2014/main" id="{16805756-3C4F-4669-A300-45FAAD1439EB}"/>
              </a:ext>
            </a:extLst>
          </p:cNvPr>
          <p:cNvSpPr/>
          <p:nvPr/>
        </p:nvSpPr>
        <p:spPr>
          <a:xfrm rot="12674755">
            <a:off x="9902940" y="2139633"/>
            <a:ext cx="237570" cy="45719"/>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2620"/>
              <a:gd name="connsiteX1" fmla="*/ 2500 w 10000"/>
              <a:gd name="connsiteY1" fmla="*/ 2000 h 12620"/>
              <a:gd name="connsiteX2" fmla="*/ 5000 w 10000"/>
              <a:gd name="connsiteY2" fmla="*/ 1000 h 12620"/>
              <a:gd name="connsiteX3" fmla="*/ 7500 w 10000"/>
              <a:gd name="connsiteY3" fmla="*/ 0 h 12620"/>
              <a:gd name="connsiteX4" fmla="*/ 10000 w 10000"/>
              <a:gd name="connsiteY4" fmla="*/ 1000 h 12620"/>
              <a:gd name="connsiteX5" fmla="*/ 10000 w 10000"/>
              <a:gd name="connsiteY5" fmla="*/ 9000 h 12620"/>
              <a:gd name="connsiteX6" fmla="*/ 7500 w 10000"/>
              <a:gd name="connsiteY6" fmla="*/ 8000 h 12620"/>
              <a:gd name="connsiteX7" fmla="*/ 5650 w 10000"/>
              <a:gd name="connsiteY7" fmla="*/ 12555 h 12620"/>
              <a:gd name="connsiteX8" fmla="*/ 2500 w 10000"/>
              <a:gd name="connsiteY8" fmla="*/ 10000 h 12620"/>
              <a:gd name="connsiteX9" fmla="*/ 0 w 10000"/>
              <a:gd name="connsiteY9" fmla="*/ 9000 h 12620"/>
              <a:gd name="connsiteX10" fmla="*/ 0 w 10000"/>
              <a:gd name="connsiteY10" fmla="*/ 1000 h 1262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6191 w 10000"/>
              <a:gd name="connsiteY7" fmla="*/ 6234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3633 h 12633"/>
              <a:gd name="connsiteX1" fmla="*/ 2500 w 10000"/>
              <a:gd name="connsiteY1" fmla="*/ 4633 h 12633"/>
              <a:gd name="connsiteX2" fmla="*/ 5974 w 10000"/>
              <a:gd name="connsiteY2" fmla="*/ 78 h 12633"/>
              <a:gd name="connsiteX3" fmla="*/ 7500 w 10000"/>
              <a:gd name="connsiteY3" fmla="*/ 2633 h 12633"/>
              <a:gd name="connsiteX4" fmla="*/ 10000 w 10000"/>
              <a:gd name="connsiteY4" fmla="*/ 3633 h 12633"/>
              <a:gd name="connsiteX5" fmla="*/ 10000 w 10000"/>
              <a:gd name="connsiteY5" fmla="*/ 11633 h 12633"/>
              <a:gd name="connsiteX6" fmla="*/ 7500 w 10000"/>
              <a:gd name="connsiteY6" fmla="*/ 10633 h 12633"/>
              <a:gd name="connsiteX7" fmla="*/ 6191 w 10000"/>
              <a:gd name="connsiteY7" fmla="*/ 8867 h 12633"/>
              <a:gd name="connsiteX8" fmla="*/ 2500 w 10000"/>
              <a:gd name="connsiteY8" fmla="*/ 12633 h 12633"/>
              <a:gd name="connsiteX9" fmla="*/ 0 w 10000"/>
              <a:gd name="connsiteY9" fmla="*/ 11633 h 12633"/>
              <a:gd name="connsiteX10" fmla="*/ 0 w 10000"/>
              <a:gd name="connsiteY10" fmla="*/ 3633 h 1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2633">
                <a:moveTo>
                  <a:pt x="0" y="3633"/>
                </a:moveTo>
                <a:cubicBezTo>
                  <a:pt x="0" y="4185"/>
                  <a:pt x="1504" y="5225"/>
                  <a:pt x="2500" y="4633"/>
                </a:cubicBezTo>
                <a:cubicBezTo>
                  <a:pt x="3496" y="4041"/>
                  <a:pt x="5974" y="630"/>
                  <a:pt x="5974" y="78"/>
                </a:cubicBezTo>
                <a:cubicBezTo>
                  <a:pt x="5974" y="-474"/>
                  <a:pt x="6829" y="2041"/>
                  <a:pt x="7500" y="2633"/>
                </a:cubicBezTo>
                <a:cubicBezTo>
                  <a:pt x="8171" y="3225"/>
                  <a:pt x="10000" y="3081"/>
                  <a:pt x="10000" y="3633"/>
                </a:cubicBezTo>
                <a:lnTo>
                  <a:pt x="10000" y="11633"/>
                </a:lnTo>
                <a:cubicBezTo>
                  <a:pt x="10000" y="11081"/>
                  <a:pt x="8135" y="11094"/>
                  <a:pt x="7500" y="10633"/>
                </a:cubicBezTo>
                <a:cubicBezTo>
                  <a:pt x="6865" y="10172"/>
                  <a:pt x="6191" y="8315"/>
                  <a:pt x="6191" y="8867"/>
                </a:cubicBezTo>
                <a:cubicBezTo>
                  <a:pt x="6191" y="9419"/>
                  <a:pt x="3881" y="12633"/>
                  <a:pt x="2500" y="12633"/>
                </a:cubicBezTo>
                <a:cubicBezTo>
                  <a:pt x="1119" y="12633"/>
                  <a:pt x="0" y="12185"/>
                  <a:pt x="0" y="11633"/>
                </a:cubicBezTo>
                <a:lnTo>
                  <a:pt x="0" y="363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思考の吹き出し: 雲形 37">
            <a:extLst>
              <a:ext uri="{FF2B5EF4-FFF2-40B4-BE49-F238E27FC236}">
                <a16:creationId xmlns:a16="http://schemas.microsoft.com/office/drawing/2014/main" id="{4D55C2D8-2D20-4A80-ABB5-A61F2FCD00A5}"/>
              </a:ext>
            </a:extLst>
          </p:cNvPr>
          <p:cNvSpPr/>
          <p:nvPr/>
        </p:nvSpPr>
        <p:spPr>
          <a:xfrm>
            <a:off x="10279473" y="3393208"/>
            <a:ext cx="1813317" cy="1568702"/>
          </a:xfrm>
          <a:prstGeom prst="cloudCallout">
            <a:avLst>
              <a:gd name="adj1" fmla="val -46258"/>
              <a:gd name="adj2" fmla="val 50965"/>
            </a:avLst>
          </a:prstGeom>
          <a:solidFill>
            <a:schemeClr val="accent1">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BD2B1033-CE54-4482-80FD-B63102E6E26D}"/>
              </a:ext>
            </a:extLst>
          </p:cNvPr>
          <p:cNvSpPr txBox="1"/>
          <p:nvPr/>
        </p:nvSpPr>
        <p:spPr>
          <a:xfrm>
            <a:off x="10342138" y="3625833"/>
            <a:ext cx="1802096" cy="1107996"/>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　多く</a:t>
            </a:r>
            <a:r>
              <a:rPr kumimoji="1" lang="ja-JP" altLang="en-US" sz="1200" dirty="0">
                <a:latin typeface="UD デジタル 教科書体 NK-B" panose="02020700000000000000" pitchFamily="18" charset="-128"/>
                <a:ea typeface="UD デジタル 教科書体 NK-B" panose="02020700000000000000" pitchFamily="18" charset="-128"/>
              </a:rPr>
              <a:t>食べたのは</a:t>
            </a:r>
            <a:r>
              <a:rPr kumimoji="1" lang="en-US" altLang="ja-JP" sz="1400" dirty="0">
                <a:latin typeface="UD デジタル 教科書体 NK-B" panose="02020700000000000000" pitchFamily="18" charset="-128"/>
                <a:ea typeface="UD デジタル 教科書体 NK-B" panose="02020700000000000000" pitchFamily="18" charset="-128"/>
              </a:rPr>
              <a:t>B</a:t>
            </a:r>
            <a:r>
              <a:rPr kumimoji="1" lang="ja-JP" altLang="en-US" sz="1200" dirty="0">
                <a:latin typeface="UD デジタル 教科書体 NK-B" panose="02020700000000000000" pitchFamily="18" charset="-128"/>
                <a:ea typeface="UD デジタル 教科書体 NK-B" panose="02020700000000000000" pitchFamily="18" charset="-128"/>
              </a:rPr>
              <a:t>さん。</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200" dirty="0">
                <a:latin typeface="UD デジタル 教科書体 NK-B" panose="02020700000000000000" pitchFamily="18" charset="-128"/>
                <a:ea typeface="UD デジタル 教科書体 NK-B" panose="02020700000000000000" pitchFamily="18" charset="-128"/>
              </a:rPr>
              <a:t>　一番お金を</a:t>
            </a:r>
            <a:r>
              <a:rPr lang="ja-JP" altLang="en-US" sz="1200" dirty="0">
                <a:latin typeface="UD デジタル 教科書体 NK-B" panose="02020700000000000000" pitchFamily="18" charset="-128"/>
                <a:ea typeface="UD デジタル 教科書体 NK-B" panose="02020700000000000000" pitchFamily="18" charset="-128"/>
              </a:rPr>
              <a:t>貰って</a:t>
            </a:r>
            <a:r>
              <a:rPr kumimoji="1" lang="ja-JP" altLang="en-US" sz="1200" dirty="0">
                <a:latin typeface="UD デジタル 教科書体 NK-B" panose="02020700000000000000" pitchFamily="18" charset="-128"/>
                <a:ea typeface="UD デジタル 教科書体 NK-B" panose="02020700000000000000" pitchFamily="18" charset="-128"/>
              </a:rPr>
              <a:t>いる</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200" dirty="0" err="1">
                <a:latin typeface="UD デジタル 教科書体 NK-B" panose="02020700000000000000" pitchFamily="18" charset="-128"/>
                <a:ea typeface="UD デジタル 教科書体 NK-B" panose="02020700000000000000" pitchFamily="18" charset="-128"/>
              </a:rPr>
              <a:t>の</a:t>
            </a:r>
            <a:r>
              <a:rPr lang="ja-JP" altLang="en-US" sz="1200" dirty="0" err="1">
                <a:latin typeface="UD デジタル 教科書体 NK-B" panose="02020700000000000000" pitchFamily="18" charset="-128"/>
                <a:ea typeface="UD デジタル 教科書体 NK-B" panose="02020700000000000000" pitchFamily="18" charset="-128"/>
              </a:rPr>
              <a:t>は</a:t>
            </a:r>
            <a:r>
              <a:rPr lang="en-US" altLang="ja-JP" sz="1400" dirty="0">
                <a:latin typeface="UD デジタル 教科書体 NK-B" panose="02020700000000000000" pitchFamily="18" charset="-128"/>
                <a:ea typeface="UD デジタル 教科書体 NK-B" panose="02020700000000000000" pitchFamily="18" charset="-128"/>
              </a:rPr>
              <a:t>A</a:t>
            </a:r>
            <a:r>
              <a:rPr lang="ja-JP" altLang="en-US" sz="1200" dirty="0">
                <a:latin typeface="UD デジタル 教科書体 NK-B" panose="02020700000000000000" pitchFamily="18" charset="-128"/>
                <a:ea typeface="UD デジタル 教科書体 NK-B" panose="02020700000000000000" pitchFamily="18" charset="-128"/>
              </a:rPr>
              <a:t>さん。</a:t>
            </a:r>
            <a:endParaRPr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200" dirty="0">
                <a:latin typeface="UD デジタル 教科書体 NK-B" panose="02020700000000000000" pitchFamily="18" charset="-128"/>
                <a:ea typeface="UD デジタル 教科書体 NK-B" panose="02020700000000000000" pitchFamily="18" charset="-128"/>
              </a:rPr>
              <a:t>　どう支払</a:t>
            </a:r>
            <a:r>
              <a:rPr lang="ja-JP" altLang="en-US" sz="1200" dirty="0">
                <a:latin typeface="UD デジタル 教科書体 NK-B" panose="02020700000000000000" pitchFamily="18" charset="-128"/>
                <a:ea typeface="UD デジタル 教科書体 NK-B" panose="02020700000000000000" pitchFamily="18" charset="-128"/>
              </a:rPr>
              <a:t>うのが</a:t>
            </a:r>
            <a:endParaRPr lang="en-US" altLang="ja-JP" sz="1200" dirty="0">
              <a:latin typeface="UD デジタル 教科書体 NK-B" panose="02020700000000000000" pitchFamily="18" charset="-128"/>
              <a:ea typeface="UD デジタル 教科書体 NK-B" panose="02020700000000000000" pitchFamily="18" charset="-128"/>
            </a:endParaRPr>
          </a:p>
          <a:p>
            <a:r>
              <a:rPr lang="ja-JP" altLang="en-US" sz="1200" dirty="0">
                <a:latin typeface="UD デジタル 教科書体 NK-B" panose="02020700000000000000" pitchFamily="18" charset="-128"/>
                <a:ea typeface="UD デジタル 教科書体 NK-B" panose="02020700000000000000" pitchFamily="18" charset="-128"/>
              </a:rPr>
              <a:t>　　　</a:t>
            </a:r>
            <a:r>
              <a:rPr lang="ja-JP" altLang="en-US" sz="1400" dirty="0">
                <a:latin typeface="UD デジタル 教科書体 NK-B" panose="02020700000000000000" pitchFamily="18" charset="-128"/>
                <a:ea typeface="UD デジタル 教科書体 NK-B" panose="02020700000000000000" pitchFamily="18" charset="-128"/>
              </a:rPr>
              <a:t>　公平</a:t>
            </a:r>
            <a:r>
              <a:rPr lang="ja-JP" altLang="en-US" sz="1200" dirty="0">
                <a:latin typeface="UD デジタル 教科書体 NK-B" panose="02020700000000000000" pitchFamily="18" charset="-128"/>
                <a:ea typeface="UD デジタル 教科書体 NK-B" panose="02020700000000000000" pitchFamily="18" charset="-128"/>
              </a:rPr>
              <a:t>かなぁ？？</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cxnSp>
        <p:nvCxnSpPr>
          <p:cNvPr id="5" name="直線コネクタ 4">
            <a:extLst>
              <a:ext uri="{FF2B5EF4-FFF2-40B4-BE49-F238E27FC236}">
                <a16:creationId xmlns:a16="http://schemas.microsoft.com/office/drawing/2014/main" id="{1168D356-690B-4993-8225-533C7251F7A9}"/>
              </a:ext>
            </a:extLst>
          </p:cNvPr>
          <p:cNvCxnSpPr>
            <a:cxnSpLocks/>
          </p:cNvCxnSpPr>
          <p:nvPr/>
        </p:nvCxnSpPr>
        <p:spPr>
          <a:xfrm>
            <a:off x="10488376" y="1727094"/>
            <a:ext cx="0" cy="642336"/>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CFF67B59-B8F3-4387-B6DE-FDC8AFE46CB3}"/>
              </a:ext>
            </a:extLst>
          </p:cNvPr>
          <p:cNvCxnSpPr>
            <a:cxnSpLocks/>
          </p:cNvCxnSpPr>
          <p:nvPr/>
        </p:nvCxnSpPr>
        <p:spPr>
          <a:xfrm>
            <a:off x="10661351" y="1682550"/>
            <a:ext cx="27224" cy="68202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3CA4A0BA-FFB0-45D1-9F13-A98782F5151B}"/>
              </a:ext>
            </a:extLst>
          </p:cNvPr>
          <p:cNvSpPr txBox="1"/>
          <p:nvPr/>
        </p:nvSpPr>
        <p:spPr>
          <a:xfrm>
            <a:off x="-10997" y="958586"/>
            <a:ext cx="5074317" cy="523220"/>
          </a:xfrm>
          <a:prstGeom prst="rect">
            <a:avLst/>
          </a:prstGeom>
          <a:noFill/>
        </p:spPr>
        <p:txBody>
          <a:bodyPr wrap="square" rtlCol="0">
            <a:spAutoFit/>
          </a:bodyPr>
          <a:lstStyle/>
          <a:p>
            <a:pPr algn="ctr"/>
            <a:r>
              <a:rPr lang="en-US" altLang="ja-JP" sz="28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rPr>
              <a:t>【</a:t>
            </a:r>
            <a:r>
              <a:rPr lang="ja-JP" altLang="en-US" sz="28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rPr>
              <a:t>公平 </a:t>
            </a:r>
            <a:r>
              <a:rPr lang="ja-JP" altLang="en-US" sz="20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rPr>
              <a:t>な負担を考えてみよう</a:t>
            </a:r>
            <a:r>
              <a:rPr lang="ja-JP" altLang="en-US" sz="2800" b="1"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28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rPr>
              <a:t>】</a:t>
            </a:r>
            <a:endParaRPr lang="ja-JP" altLang="en-US" sz="28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82721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EC1F24D-74D0-4F9D-96B2-858D8137CF1F}"/>
              </a:ext>
            </a:extLst>
          </p:cNvPr>
          <p:cNvPicPr>
            <a:picLocks noChangeAspect="1"/>
          </p:cNvPicPr>
          <p:nvPr/>
        </p:nvPicPr>
        <p:blipFill>
          <a:blip r:embed="rId3"/>
          <a:stretch>
            <a:fillRect/>
          </a:stretch>
        </p:blipFill>
        <p:spPr>
          <a:xfrm>
            <a:off x="313507" y="173635"/>
            <a:ext cx="11611593" cy="6595386"/>
          </a:xfrm>
          <a:prstGeom prst="rect">
            <a:avLst/>
          </a:prstGeom>
        </p:spPr>
      </p:pic>
      <p:sp>
        <p:nvSpPr>
          <p:cNvPr id="26" name="星: 5 pt 25">
            <a:extLst>
              <a:ext uri="{FF2B5EF4-FFF2-40B4-BE49-F238E27FC236}">
                <a16:creationId xmlns:a16="http://schemas.microsoft.com/office/drawing/2014/main" id="{82F5F47D-2961-4D24-92B2-61E77CA30E80}"/>
              </a:ext>
            </a:extLst>
          </p:cNvPr>
          <p:cNvSpPr/>
          <p:nvPr/>
        </p:nvSpPr>
        <p:spPr>
          <a:xfrm>
            <a:off x="11726995" y="6501440"/>
            <a:ext cx="250358" cy="195573"/>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ysClr val="windowText" lastClr="000000"/>
                </a:solidFill>
              </a:ln>
              <a:solidFill>
                <a:sysClr val="windowText" lastClr="000000"/>
              </a:solidFill>
            </a:endParaRPr>
          </a:p>
        </p:txBody>
      </p:sp>
      <p:sp>
        <p:nvSpPr>
          <p:cNvPr id="3" name="テキスト ボックス 2">
            <a:extLst>
              <a:ext uri="{FF2B5EF4-FFF2-40B4-BE49-F238E27FC236}">
                <a16:creationId xmlns:a16="http://schemas.microsoft.com/office/drawing/2014/main" id="{929C815E-7D54-4089-8992-06CB7D1E74FC}"/>
              </a:ext>
            </a:extLst>
          </p:cNvPr>
          <p:cNvSpPr txBox="1"/>
          <p:nvPr/>
        </p:nvSpPr>
        <p:spPr>
          <a:xfrm>
            <a:off x="5794207" y="51958"/>
            <a:ext cx="6354625" cy="400110"/>
          </a:xfrm>
          <a:prstGeom prst="rect">
            <a:avLst/>
          </a:prstGeom>
          <a:noFill/>
        </p:spPr>
        <p:txBody>
          <a:bodyPr wrap="none" rtlCol="0">
            <a:spAutoFit/>
          </a:bodyPr>
          <a:lstStyle/>
          <a:p>
            <a:r>
              <a:rPr kumimoji="1" lang="ja-JP" altLang="en-US" sz="2000" b="1" dirty="0">
                <a:latin typeface="UD デジタル 教科書体 NK-B" panose="02020700000000000000" pitchFamily="18" charset="-128"/>
                <a:ea typeface="UD デジタル 教科書体 NK-B" panose="02020700000000000000" pitchFamily="18" charset="-128"/>
              </a:rPr>
              <a:t>〇　ワークシート（１）の裏面に表示のスライド（事前配付）</a:t>
            </a:r>
          </a:p>
        </p:txBody>
      </p:sp>
    </p:spTree>
    <p:extLst>
      <p:ext uri="{BB962C8B-B14F-4D97-AF65-F5344CB8AC3E}">
        <p14:creationId xmlns:p14="http://schemas.microsoft.com/office/powerpoint/2010/main" val="2305694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92CF45C-3713-4DB4-86AD-E63133BFE542}"/>
              </a:ext>
            </a:extLst>
          </p:cNvPr>
          <p:cNvSpPr txBox="1"/>
          <p:nvPr/>
        </p:nvSpPr>
        <p:spPr>
          <a:xfrm>
            <a:off x="617577" y="80305"/>
            <a:ext cx="10956846" cy="1938992"/>
          </a:xfrm>
          <a:prstGeom prst="rect">
            <a:avLst/>
          </a:prstGeom>
          <a:noFill/>
        </p:spPr>
        <p:txBody>
          <a:bodyPr wrap="none" rtlCol="0">
            <a:spAutoFit/>
          </a:bodyPr>
          <a:lstStyle/>
          <a:p>
            <a:r>
              <a:rPr kumimoji="1" lang="ja-JP" altLang="en-US" sz="6000" dirty="0">
                <a:latin typeface="HG創英角ﾎﾟｯﾌﾟ体" panose="040B0A09000000000000" pitchFamily="49" charset="-128"/>
                <a:ea typeface="HG創英角ﾎﾟｯﾌﾟ体" panose="040B0A09000000000000" pitchFamily="49" charset="-128"/>
              </a:rPr>
              <a:t>これから、</a:t>
            </a:r>
            <a:endParaRPr kumimoji="1" lang="en-US" altLang="ja-JP" sz="6000" dirty="0">
              <a:latin typeface="HG創英角ﾎﾟｯﾌﾟ体" panose="040B0A09000000000000" pitchFamily="49" charset="-128"/>
              <a:ea typeface="HG創英角ﾎﾟｯﾌﾟ体" panose="040B0A09000000000000" pitchFamily="49" charset="-128"/>
            </a:endParaRPr>
          </a:p>
          <a:p>
            <a:r>
              <a:rPr kumimoji="1" lang="ja-JP" altLang="en-US" sz="6000" dirty="0">
                <a:latin typeface="HG創英角ﾎﾟｯﾌﾟ体" panose="040B0A09000000000000" pitchFamily="49" charset="-128"/>
                <a:ea typeface="HG創英角ﾎﾟｯﾌﾟ体" panose="040B0A09000000000000" pitchFamily="49" charset="-128"/>
              </a:rPr>
              <a:t>グループワークをはじめます</a:t>
            </a:r>
            <a:r>
              <a:rPr kumimoji="1" lang="ja-JP" altLang="en-US" sz="6000" dirty="0">
                <a:solidFill>
                  <a:srgbClr val="FF0000"/>
                </a:solidFill>
                <a:latin typeface="HG創英角ﾎﾟｯﾌﾟ体" panose="040B0A09000000000000" pitchFamily="49" charset="-128"/>
                <a:ea typeface="HG創英角ﾎﾟｯﾌﾟ体" panose="040B0A09000000000000" pitchFamily="49" charset="-128"/>
              </a:rPr>
              <a:t>！</a:t>
            </a:r>
          </a:p>
        </p:txBody>
      </p:sp>
      <p:sp>
        <p:nvSpPr>
          <p:cNvPr id="4" name="正方形/長方形 3">
            <a:extLst>
              <a:ext uri="{FF2B5EF4-FFF2-40B4-BE49-F238E27FC236}">
                <a16:creationId xmlns:a16="http://schemas.microsoft.com/office/drawing/2014/main" id="{B11DAEAE-FBA4-47DA-98F4-5992C5256FEE}"/>
              </a:ext>
            </a:extLst>
          </p:cNvPr>
          <p:cNvSpPr/>
          <p:nvPr/>
        </p:nvSpPr>
        <p:spPr>
          <a:xfrm>
            <a:off x="860612" y="2180661"/>
            <a:ext cx="10200850" cy="45025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E494BC7-817F-4308-B4CC-174A9489BCA5}"/>
              </a:ext>
            </a:extLst>
          </p:cNvPr>
          <p:cNvSpPr txBox="1"/>
          <p:nvPr/>
        </p:nvSpPr>
        <p:spPr>
          <a:xfrm>
            <a:off x="1130538" y="2218235"/>
            <a:ext cx="9930924" cy="5016758"/>
          </a:xfrm>
          <a:prstGeom prst="rect">
            <a:avLst/>
          </a:prstGeom>
          <a:noFill/>
        </p:spPr>
        <p:txBody>
          <a:bodyPr wrap="none" rtlCol="0">
            <a:spAutoFit/>
          </a:bodyPr>
          <a:lstStyle/>
          <a:p>
            <a:r>
              <a:rPr kumimoji="1" lang="ja-JP" altLang="en-US" sz="4000" dirty="0">
                <a:latin typeface="HG創英角ﾎﾟｯﾌﾟ体" panose="040B0A09000000000000" pitchFamily="49" charset="-128"/>
                <a:ea typeface="HG創英角ﾎﾟｯﾌﾟ体" panose="040B0A09000000000000" pitchFamily="49" charset="-128"/>
              </a:rPr>
              <a:t>　テーマは、「公平な税の集め方」です。</a:t>
            </a:r>
            <a:endParaRPr kumimoji="1" lang="en-US" altLang="ja-JP" sz="4000" dirty="0">
              <a:latin typeface="HG創英角ﾎﾟｯﾌﾟ体" panose="040B0A09000000000000" pitchFamily="49" charset="-128"/>
              <a:ea typeface="HG創英角ﾎﾟｯﾌﾟ体" panose="040B0A09000000000000" pitchFamily="49" charset="-128"/>
            </a:endParaRPr>
          </a:p>
          <a:p>
            <a:r>
              <a:rPr lang="ja-JP" altLang="en-US" sz="4000" dirty="0">
                <a:latin typeface="HG創英角ﾎﾟｯﾌﾟ体" panose="040B0A09000000000000" pitchFamily="49" charset="-128"/>
                <a:ea typeface="HG創英角ﾎﾟｯﾌﾟ体" panose="040B0A09000000000000" pitchFamily="49" charset="-128"/>
              </a:rPr>
              <a:t>　</a:t>
            </a:r>
            <a:r>
              <a:rPr lang="ja-JP" altLang="en-US" sz="4000" u="sng" dirty="0">
                <a:latin typeface="HG創英角ﾎﾟｯﾌﾟ体" panose="040B0A09000000000000" pitchFamily="49" charset="-128"/>
                <a:ea typeface="HG創英角ﾎﾟｯﾌﾟ体" panose="040B0A09000000000000" pitchFamily="49" charset="-128"/>
              </a:rPr>
              <a:t>正解はありません。</a:t>
            </a:r>
            <a:endParaRPr lang="en-US" altLang="ja-JP" sz="4000" u="sng" dirty="0">
              <a:latin typeface="HG創英角ﾎﾟｯﾌﾟ体" panose="040B0A09000000000000" pitchFamily="49" charset="-128"/>
              <a:ea typeface="HG創英角ﾎﾟｯﾌﾟ体" panose="040B0A09000000000000" pitchFamily="49" charset="-128"/>
            </a:endParaRPr>
          </a:p>
          <a:p>
            <a:r>
              <a:rPr lang="ja-JP" altLang="en-US" sz="4000" dirty="0">
                <a:latin typeface="HG創英角ﾎﾟｯﾌﾟ体" panose="040B0A09000000000000" pitchFamily="49" charset="-128"/>
                <a:ea typeface="HG創英角ﾎﾟｯﾌﾟ体" panose="040B0A09000000000000" pitchFamily="49" charset="-128"/>
              </a:rPr>
              <a:t>　ワークシート（２）のパターン２・３</a:t>
            </a:r>
            <a:endParaRPr lang="en-US" altLang="ja-JP" sz="4000" dirty="0">
              <a:latin typeface="HG創英角ﾎﾟｯﾌﾟ体" panose="040B0A09000000000000" pitchFamily="49" charset="-128"/>
              <a:ea typeface="HG創英角ﾎﾟｯﾌﾟ体" panose="040B0A09000000000000" pitchFamily="49" charset="-128"/>
            </a:endParaRPr>
          </a:p>
          <a:p>
            <a:r>
              <a:rPr lang="ja-JP" altLang="en-US" sz="4000" dirty="0">
                <a:latin typeface="HG創英角ﾎﾟｯﾌﾟ体" panose="040B0A09000000000000" pitchFamily="49" charset="-128"/>
                <a:ea typeface="HG創英角ﾎﾟｯﾌﾟ体" panose="040B0A09000000000000" pitchFamily="49" charset="-128"/>
              </a:rPr>
              <a:t>について、グループに分かれて意見交換</a:t>
            </a:r>
            <a:endParaRPr lang="en-US" altLang="ja-JP" sz="4000" dirty="0">
              <a:latin typeface="HG創英角ﾎﾟｯﾌﾟ体" panose="040B0A09000000000000" pitchFamily="49" charset="-128"/>
              <a:ea typeface="HG創英角ﾎﾟｯﾌﾟ体" panose="040B0A09000000000000" pitchFamily="49" charset="-128"/>
            </a:endParaRPr>
          </a:p>
          <a:p>
            <a:r>
              <a:rPr lang="ja-JP" altLang="en-US" sz="4000" dirty="0">
                <a:latin typeface="HG創英角ﾎﾟｯﾌﾟ体" panose="040B0A09000000000000" pitchFamily="49" charset="-128"/>
                <a:ea typeface="HG創英角ﾎﾟｯﾌﾟ体" panose="040B0A09000000000000" pitchFamily="49" charset="-128"/>
              </a:rPr>
              <a:t>をし</a:t>
            </a:r>
            <a:r>
              <a:rPr kumimoji="1" lang="ja-JP" altLang="en-US" sz="4000" dirty="0">
                <a:latin typeface="HG創英角ﾎﾟｯﾌﾟ体" panose="040B0A09000000000000" pitchFamily="49" charset="-128"/>
                <a:ea typeface="HG創英角ﾎﾟｯﾌﾟ体" panose="040B0A09000000000000" pitchFamily="49" charset="-128"/>
              </a:rPr>
              <a:t>ましょう。</a:t>
            </a:r>
            <a:endParaRPr kumimoji="1" lang="en-US" altLang="ja-JP" sz="4000" dirty="0">
              <a:latin typeface="HG創英角ﾎﾟｯﾌﾟ体" panose="040B0A09000000000000" pitchFamily="49" charset="-128"/>
              <a:ea typeface="HG創英角ﾎﾟｯﾌﾟ体" panose="040B0A09000000000000" pitchFamily="49" charset="-128"/>
            </a:endParaRPr>
          </a:p>
          <a:p>
            <a:r>
              <a:rPr lang="ja-JP" altLang="en-US" sz="4000" dirty="0">
                <a:latin typeface="HG創英角ﾎﾟｯﾌﾟ体" panose="040B0A09000000000000" pitchFamily="49" charset="-128"/>
                <a:ea typeface="HG創英角ﾎﾟｯﾌﾟ体" panose="040B0A09000000000000" pitchFamily="49" charset="-128"/>
              </a:rPr>
              <a:t>　各グループでまとめたパターン３の討</a:t>
            </a:r>
            <a:endParaRPr lang="en-US" altLang="ja-JP" sz="4000" dirty="0">
              <a:latin typeface="HG創英角ﾎﾟｯﾌﾟ体" panose="040B0A09000000000000" pitchFamily="49" charset="-128"/>
              <a:ea typeface="HG創英角ﾎﾟｯﾌﾟ体" panose="040B0A09000000000000" pitchFamily="49" charset="-128"/>
            </a:endParaRPr>
          </a:p>
          <a:p>
            <a:r>
              <a:rPr lang="ja-JP" altLang="en-US" sz="4000" dirty="0">
                <a:latin typeface="HG創英角ﾎﾟｯﾌﾟ体" panose="040B0A09000000000000" pitchFamily="49" charset="-128"/>
                <a:ea typeface="HG創英角ﾎﾟｯﾌﾟ体" panose="040B0A09000000000000" pitchFamily="49" charset="-128"/>
              </a:rPr>
              <a:t>議結果を代表者に発表してもらいます。</a:t>
            </a:r>
            <a:endParaRPr kumimoji="1" lang="en-US" altLang="ja-JP" sz="4000" dirty="0">
              <a:latin typeface="HG創英角ﾎﾟｯﾌﾟ体" panose="040B0A09000000000000" pitchFamily="49" charset="-128"/>
              <a:ea typeface="HG創英角ﾎﾟｯﾌﾟ体" panose="040B0A09000000000000" pitchFamily="49" charset="-128"/>
            </a:endParaRPr>
          </a:p>
          <a:p>
            <a:endParaRPr kumimoji="1" lang="ja-JP" altLang="en-US" sz="4000"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4011403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DDFF698-164E-449E-8F94-0973F5159D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3594" y="0"/>
            <a:ext cx="11204811" cy="6629513"/>
          </a:xfrm>
          <a:prstGeom prst="rect">
            <a:avLst/>
          </a:prstGeom>
        </p:spPr>
      </p:pic>
      <p:pic>
        <p:nvPicPr>
          <p:cNvPr id="3" name="図 2">
            <a:extLst>
              <a:ext uri="{FF2B5EF4-FFF2-40B4-BE49-F238E27FC236}">
                <a16:creationId xmlns:a16="http://schemas.microsoft.com/office/drawing/2014/main" id="{948422F7-57B9-433D-A3A0-EDF8786C05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178" t="4826" r="32470" b="88044"/>
          <a:stretch/>
        </p:blipFill>
        <p:spPr>
          <a:xfrm>
            <a:off x="4462817" y="0"/>
            <a:ext cx="3480179" cy="559559"/>
          </a:xfrm>
          <a:prstGeom prst="rect">
            <a:avLst/>
          </a:prstGeom>
        </p:spPr>
      </p:pic>
    </p:spTree>
    <p:extLst>
      <p:ext uri="{BB962C8B-B14F-4D97-AF65-F5344CB8AC3E}">
        <p14:creationId xmlns:p14="http://schemas.microsoft.com/office/powerpoint/2010/main" val="375951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E494BC7-817F-4308-B4CC-174A9489BCA5}"/>
              </a:ext>
            </a:extLst>
          </p:cNvPr>
          <p:cNvSpPr txBox="1"/>
          <p:nvPr/>
        </p:nvSpPr>
        <p:spPr>
          <a:xfrm>
            <a:off x="627206" y="363524"/>
            <a:ext cx="5570756" cy="1015663"/>
          </a:xfrm>
          <a:prstGeom prst="rect">
            <a:avLst/>
          </a:prstGeom>
          <a:solidFill>
            <a:schemeClr val="bg1">
              <a:lumMod val="95000"/>
            </a:schemeClr>
          </a:solidFill>
        </p:spPr>
        <p:txBody>
          <a:bodyPr wrap="none" rtlCol="0">
            <a:spAutoFit/>
          </a:bodyPr>
          <a:lstStyle/>
          <a:p>
            <a:r>
              <a:rPr kumimoji="1" lang="ja-JP" altLang="en-US" sz="6000" dirty="0">
                <a:latin typeface="HG創英角ﾎﾟｯﾌﾟ体" panose="040B0A09000000000000" pitchFamily="49" charset="-128"/>
                <a:ea typeface="HG創英角ﾎﾟｯﾌﾟ体" panose="040B0A09000000000000" pitchFamily="49" charset="-128"/>
              </a:rPr>
              <a:t>グループワーク</a:t>
            </a:r>
            <a:endParaRPr kumimoji="1" lang="ja-JP" altLang="en-US" sz="4000" dirty="0">
              <a:latin typeface="HG創英角ﾎﾟｯﾌﾟ体" panose="040B0A09000000000000" pitchFamily="49" charset="-128"/>
              <a:ea typeface="HG創英角ﾎﾟｯﾌﾟ体" panose="040B0A09000000000000" pitchFamily="49" charset="-128"/>
            </a:endParaRPr>
          </a:p>
        </p:txBody>
      </p:sp>
      <p:sp>
        <p:nvSpPr>
          <p:cNvPr id="5" name="テキスト ボックス 4">
            <a:extLst>
              <a:ext uri="{FF2B5EF4-FFF2-40B4-BE49-F238E27FC236}">
                <a16:creationId xmlns:a16="http://schemas.microsoft.com/office/drawing/2014/main" id="{A10DECD9-F4C0-461A-9AEA-1E3AF8512809}"/>
              </a:ext>
            </a:extLst>
          </p:cNvPr>
          <p:cNvSpPr txBox="1"/>
          <p:nvPr/>
        </p:nvSpPr>
        <p:spPr>
          <a:xfrm>
            <a:off x="848822" y="1353980"/>
            <a:ext cx="10868681" cy="7755969"/>
          </a:xfrm>
          <a:prstGeom prst="rect">
            <a:avLst/>
          </a:prstGeom>
          <a:noFill/>
        </p:spPr>
        <p:txBody>
          <a:bodyPr wrap="none" rtlCol="0">
            <a:spAutoFit/>
          </a:bodyPr>
          <a:lstStyle/>
          <a:p>
            <a:pPr algn="ctr"/>
            <a:r>
              <a:rPr lang="ja-JP" altLang="en-US" sz="16600" b="1" dirty="0">
                <a:latin typeface="HG創英角ﾎﾟｯﾌﾟ体" panose="040B0A09000000000000" pitchFamily="49" charset="-128"/>
                <a:ea typeface="HG創英角ﾎﾟｯﾌﾟ体" panose="040B0A09000000000000" pitchFamily="49" charset="-128"/>
              </a:rPr>
              <a:t>発表</a:t>
            </a:r>
            <a:endParaRPr lang="en-US" altLang="ja-JP" sz="16600" b="1" dirty="0">
              <a:latin typeface="HG創英角ﾎﾟｯﾌﾟ体" panose="040B0A09000000000000" pitchFamily="49" charset="-128"/>
              <a:ea typeface="HG創英角ﾎﾟｯﾌﾟ体" panose="040B0A09000000000000" pitchFamily="49" charset="-128"/>
            </a:endParaRPr>
          </a:p>
          <a:p>
            <a:r>
              <a:rPr lang="ja-JP" altLang="en-US" sz="16600" b="1" dirty="0">
                <a:latin typeface="HG創英角ﾎﾟｯﾌﾟ体" panose="040B0A09000000000000" pitchFamily="49" charset="-128"/>
                <a:ea typeface="HG創英角ﾎﾟｯﾌﾟ体" panose="040B0A09000000000000" pitchFamily="49" charset="-128"/>
              </a:rPr>
              <a:t>パターン３</a:t>
            </a:r>
            <a:endParaRPr lang="en-US" altLang="ja-JP" sz="16600" b="1" dirty="0">
              <a:latin typeface="HG創英角ﾎﾟｯﾌﾟ体" panose="040B0A09000000000000" pitchFamily="49" charset="-128"/>
              <a:ea typeface="HG創英角ﾎﾟｯﾌﾟ体" panose="040B0A09000000000000" pitchFamily="49" charset="-128"/>
            </a:endParaRPr>
          </a:p>
          <a:p>
            <a:r>
              <a:rPr lang="ja-JP" altLang="en-US" sz="16600" b="1" dirty="0">
                <a:latin typeface="HG創英角ﾎﾟｯﾌﾟ体" panose="040B0A09000000000000" pitchFamily="49" charset="-128"/>
                <a:ea typeface="HG創英角ﾎﾟｯﾌﾟ体" panose="040B0A09000000000000" pitchFamily="49" charset="-128"/>
              </a:rPr>
              <a:t>　</a:t>
            </a:r>
            <a:endParaRPr kumimoji="1" lang="ja-JP" altLang="en-US" sz="16600" b="1" dirty="0">
              <a:solidFill>
                <a:srgbClr val="FF0000"/>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71231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88DB76D-F264-4C58-920B-5C5AA2E567A7}"/>
              </a:ext>
            </a:extLst>
          </p:cNvPr>
          <p:cNvSpPr txBox="1"/>
          <p:nvPr/>
        </p:nvSpPr>
        <p:spPr>
          <a:xfrm>
            <a:off x="582602" y="341223"/>
            <a:ext cx="3262432" cy="1015663"/>
          </a:xfrm>
          <a:prstGeom prst="rect">
            <a:avLst/>
          </a:prstGeom>
          <a:solidFill>
            <a:schemeClr val="bg1">
              <a:lumMod val="95000"/>
            </a:schemeClr>
          </a:solidFill>
        </p:spPr>
        <p:txBody>
          <a:bodyPr wrap="none" rtlCol="0">
            <a:spAutoFit/>
          </a:bodyPr>
          <a:lstStyle/>
          <a:p>
            <a:r>
              <a:rPr kumimoji="1" lang="ja-JP" altLang="en-US" sz="6000" dirty="0">
                <a:latin typeface="HG創英角ﾎﾟｯﾌﾟ体" panose="040B0A09000000000000" pitchFamily="49" charset="-128"/>
                <a:ea typeface="HG創英角ﾎﾟｯﾌﾟ体" panose="040B0A09000000000000" pitchFamily="49" charset="-128"/>
              </a:rPr>
              <a:t>模擬選挙</a:t>
            </a:r>
            <a:endParaRPr kumimoji="1" lang="ja-JP" altLang="en-US" sz="4000" dirty="0">
              <a:latin typeface="HG創英角ﾎﾟｯﾌﾟ体" panose="040B0A09000000000000" pitchFamily="49" charset="-128"/>
              <a:ea typeface="HG創英角ﾎﾟｯﾌﾟ体" panose="040B0A09000000000000" pitchFamily="49" charset="-128"/>
            </a:endParaRPr>
          </a:p>
        </p:txBody>
      </p:sp>
      <p:sp>
        <p:nvSpPr>
          <p:cNvPr id="6" name="正方形/長方形 5">
            <a:extLst>
              <a:ext uri="{FF2B5EF4-FFF2-40B4-BE49-F238E27FC236}">
                <a16:creationId xmlns:a16="http://schemas.microsoft.com/office/drawing/2014/main" id="{420002CB-A17B-45B9-A993-7A2AFA5111C8}"/>
              </a:ext>
            </a:extLst>
          </p:cNvPr>
          <p:cNvSpPr/>
          <p:nvPr/>
        </p:nvSpPr>
        <p:spPr>
          <a:xfrm>
            <a:off x="442850" y="1401492"/>
            <a:ext cx="8232799" cy="2862322"/>
          </a:xfrm>
          <a:prstGeom prst="rect">
            <a:avLst/>
          </a:prstGeom>
        </p:spPr>
        <p:txBody>
          <a:bodyPr wrap="square">
            <a:spAutoFit/>
          </a:bodyPr>
          <a:lstStyle/>
          <a:p>
            <a:r>
              <a:rPr lang="ja-JP" altLang="en-US" sz="3600" dirty="0">
                <a:latin typeface="HG創英角ﾎﾟｯﾌﾟ体" panose="040B0A09000000000000" pitchFamily="49" charset="-128"/>
                <a:ea typeface="HG創英角ﾎﾟｯﾌﾟ体" panose="040B0A09000000000000" pitchFamily="49" charset="-128"/>
              </a:rPr>
              <a:t>　さぁ、各クラスの代表者（発表者）が選挙に立候補しました、各クラスが「政党」、発表内容が「政党の公約」だとした場合、あなたの１票はどの</a:t>
            </a:r>
            <a:endParaRPr lang="en-US" altLang="ja-JP" sz="3600" dirty="0">
              <a:latin typeface="HG創英角ﾎﾟｯﾌﾟ体" panose="040B0A09000000000000" pitchFamily="49" charset="-128"/>
              <a:ea typeface="HG創英角ﾎﾟｯﾌﾟ体" panose="040B0A09000000000000" pitchFamily="49" charset="-128"/>
            </a:endParaRPr>
          </a:p>
          <a:p>
            <a:r>
              <a:rPr lang="ja-JP" altLang="en-US" sz="3600" dirty="0">
                <a:latin typeface="HG創英角ﾎﾟｯﾌﾟ体" panose="040B0A09000000000000" pitchFamily="49" charset="-128"/>
                <a:ea typeface="HG創英角ﾎﾟｯﾌﾟ体" panose="040B0A09000000000000" pitchFamily="49" charset="-128"/>
              </a:rPr>
              <a:t>クラスの候補者に投票しますか？？</a:t>
            </a:r>
            <a:endParaRPr lang="en-US" altLang="ja-JP" sz="3600" dirty="0">
              <a:latin typeface="HG創英角ﾎﾟｯﾌﾟ体" panose="040B0A09000000000000" pitchFamily="49" charset="-128"/>
              <a:ea typeface="HG創英角ﾎﾟｯﾌﾟ体" panose="040B0A09000000000000" pitchFamily="49" charset="-128"/>
            </a:endParaRPr>
          </a:p>
        </p:txBody>
      </p:sp>
      <p:sp>
        <p:nvSpPr>
          <p:cNvPr id="7" name="正方形/長方形 6">
            <a:extLst>
              <a:ext uri="{FF2B5EF4-FFF2-40B4-BE49-F238E27FC236}">
                <a16:creationId xmlns:a16="http://schemas.microsoft.com/office/drawing/2014/main" id="{5C945FDE-1FE1-4257-9D30-3EF1B2AD8395}"/>
              </a:ext>
            </a:extLst>
          </p:cNvPr>
          <p:cNvSpPr/>
          <p:nvPr/>
        </p:nvSpPr>
        <p:spPr>
          <a:xfrm>
            <a:off x="442850" y="4348874"/>
            <a:ext cx="11303094" cy="2308324"/>
          </a:xfrm>
          <a:prstGeom prst="rect">
            <a:avLst/>
          </a:prstGeom>
          <a:solidFill>
            <a:schemeClr val="bg1">
              <a:lumMod val="95000"/>
            </a:schemeClr>
          </a:solidFill>
        </p:spPr>
        <p:txBody>
          <a:bodyPr wrap="none">
            <a:spAutoFit/>
          </a:bodyPr>
          <a:lstStyle/>
          <a:p>
            <a:r>
              <a:rPr lang="ja-JP" altLang="en-US" sz="7200" b="1" dirty="0">
                <a:latin typeface="HG創英角ﾎﾟｯﾌﾟ体" panose="040B0A09000000000000" pitchFamily="49" charset="-128"/>
                <a:ea typeface="HG創英角ﾎﾟｯﾌﾟ体" panose="040B0A09000000000000" pitchFamily="49" charset="-128"/>
              </a:rPr>
              <a:t>「アンケートフォーム」</a:t>
            </a:r>
            <a:endParaRPr lang="en-US" altLang="ja-JP" sz="7200" b="1" dirty="0">
              <a:latin typeface="HG創英角ﾎﾟｯﾌﾟ体" panose="040B0A09000000000000" pitchFamily="49" charset="-128"/>
              <a:ea typeface="HG創英角ﾎﾟｯﾌﾟ体" panose="040B0A09000000000000" pitchFamily="49" charset="-128"/>
            </a:endParaRPr>
          </a:p>
          <a:p>
            <a:r>
              <a:rPr lang="ja-JP" altLang="en-US" sz="7200" b="1" dirty="0">
                <a:latin typeface="HG創英角ﾎﾟｯﾌﾟ体" panose="040B0A09000000000000" pitchFamily="49" charset="-128"/>
                <a:ea typeface="HG創英角ﾎﾟｯﾌﾟ体" panose="040B0A09000000000000" pitchFamily="49" charset="-128"/>
              </a:rPr>
              <a:t>を開いて投票しましょう</a:t>
            </a:r>
            <a:r>
              <a:rPr lang="ja-JP" altLang="en-US" sz="7200" b="1" dirty="0">
                <a:solidFill>
                  <a:srgbClr val="FF0000"/>
                </a:solidFill>
                <a:latin typeface="HG創英角ﾎﾟｯﾌﾟ体" panose="040B0A09000000000000" pitchFamily="49" charset="-128"/>
                <a:ea typeface="HG創英角ﾎﾟｯﾌﾟ体" panose="040B0A09000000000000" pitchFamily="49" charset="-128"/>
              </a:rPr>
              <a:t>！</a:t>
            </a:r>
            <a:endParaRPr lang="en-US" altLang="ja-JP" sz="7200" b="1" dirty="0">
              <a:solidFill>
                <a:srgbClr val="FF0000"/>
              </a:solidFill>
              <a:latin typeface="HG創英角ﾎﾟｯﾌﾟ体" panose="040B0A09000000000000" pitchFamily="49" charset="-128"/>
              <a:ea typeface="HG創英角ﾎﾟｯﾌﾟ体" panose="040B0A09000000000000" pitchFamily="49" charset="-128"/>
            </a:endParaRPr>
          </a:p>
        </p:txBody>
      </p:sp>
      <p:pic>
        <p:nvPicPr>
          <p:cNvPr id="9" name="図 8">
            <a:extLst>
              <a:ext uri="{FF2B5EF4-FFF2-40B4-BE49-F238E27FC236}">
                <a16:creationId xmlns:a16="http://schemas.microsoft.com/office/drawing/2014/main" id="{8291233A-DD1B-4B79-B39E-93A00A20BD4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2431" y="818045"/>
            <a:ext cx="2799937" cy="3382161"/>
          </a:xfrm>
          <a:prstGeom prst="rect">
            <a:avLst/>
          </a:prstGeom>
          <a:noFill/>
          <a:ln>
            <a:noFill/>
          </a:ln>
        </p:spPr>
      </p:pic>
      <p:sp>
        <p:nvSpPr>
          <p:cNvPr id="3" name="思考の吹き出し: 雲形 2">
            <a:extLst>
              <a:ext uri="{FF2B5EF4-FFF2-40B4-BE49-F238E27FC236}">
                <a16:creationId xmlns:a16="http://schemas.microsoft.com/office/drawing/2014/main" id="{078FE7C8-85A5-41B9-8FB7-1234E410C4FA}"/>
              </a:ext>
            </a:extLst>
          </p:cNvPr>
          <p:cNvSpPr/>
          <p:nvPr/>
        </p:nvSpPr>
        <p:spPr>
          <a:xfrm>
            <a:off x="7471317" y="0"/>
            <a:ext cx="2609385" cy="1605775"/>
          </a:xfrm>
          <a:prstGeom prst="cloudCallout">
            <a:avLst>
              <a:gd name="adj1" fmla="val 40705"/>
              <a:gd name="adj2" fmla="val 6807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BE7CAC6-B410-4F19-8A12-FB86B7F50D38}"/>
              </a:ext>
            </a:extLst>
          </p:cNvPr>
          <p:cNvSpPr txBox="1"/>
          <p:nvPr/>
        </p:nvSpPr>
        <p:spPr>
          <a:xfrm rot="21158675">
            <a:off x="7749014" y="412159"/>
            <a:ext cx="2295821" cy="707886"/>
          </a:xfrm>
          <a:prstGeom prst="rect">
            <a:avLst/>
          </a:prstGeom>
          <a:noFill/>
        </p:spPr>
        <p:txBody>
          <a:bodyPr wrap="non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１組、２組、３組・・・</a:t>
            </a:r>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私はあの候補者へ！</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6676025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1643</Words>
  <Application>Microsoft Office PowerPoint</Application>
  <PresentationFormat>ワイド画面</PresentationFormat>
  <Paragraphs>230</Paragraphs>
  <Slides>15</Slides>
  <Notes>15</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15</vt:i4>
      </vt:variant>
    </vt:vector>
  </HeadingPairs>
  <TitlesOfParts>
    <vt:vector size="30" baseType="lpstr">
      <vt:lpstr>Arial</vt:lpstr>
      <vt:lpstr>游ゴシック</vt:lpstr>
      <vt:lpstr>UD デジタル 教科書体 NP-B</vt:lpstr>
      <vt:lpstr>HGS創英角ﾎﾟｯﾌﾟ体</vt:lpstr>
      <vt:lpstr>BIZ UDPゴシック</vt:lpstr>
      <vt:lpstr>Calibri</vt:lpstr>
      <vt:lpstr>UD デジタル 教科書体 NK-B</vt:lpstr>
      <vt:lpstr>ＭＳ Ｐゴシック</vt:lpstr>
      <vt:lpstr>HG創英角ﾎﾟｯﾌﾟ体</vt:lpstr>
      <vt:lpstr>ＭＳ ゴシック</vt:lpstr>
      <vt:lpstr>Calibri Light</vt:lpstr>
      <vt:lpstr>HG丸ｺﾞｼｯｸM-PRO</vt:lpstr>
      <vt:lpstr>UD デジタル 教科書体 NK-R</vt:lpstr>
      <vt:lpstr>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2024-02-15T03:39:46Z</dcterms:created>
  <dcterms:modified xsi:type="dcterms:W3CDTF">2024-02-21T07:45:39Z</dcterms:modified>
</cp:coreProperties>
</file>